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9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5" r:id="rId4"/>
    <p:sldId id="309" r:id="rId5"/>
    <p:sldId id="290" r:id="rId6"/>
    <p:sldId id="288" r:id="rId7"/>
    <p:sldId id="291" r:id="rId8"/>
    <p:sldId id="292" r:id="rId9"/>
    <p:sldId id="293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1" r:id="rId20"/>
    <p:sldId id="308" r:id="rId21"/>
    <p:sldId id="305" r:id="rId22"/>
    <p:sldId id="306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598" autoAdjust="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2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14/01/2009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14/01/2009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14/01/2009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lapp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75" y="6075363"/>
            <a:ext cx="10779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 descr="Courb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6" descr="Logo LAPP + text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319088"/>
            <a:ext cx="125412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11" descr="logo-universite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6286520"/>
            <a:ext cx="1079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space réservé du 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r>
              <a:rPr 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fr-FR" smtClean="0"/>
              <a:t>Cliquez pour modifier le style des sous-titres du masque</a:t>
            </a:r>
          </a:p>
        </p:txBody>
      </p:sp>
      <p:pic>
        <p:nvPicPr>
          <p:cNvPr id="10" name="Image 9" descr="logo_CNRS_In2p3_simple.eps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29586" y="5500702"/>
            <a:ext cx="796461" cy="1087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EE85-5A85-4543-882B-2E9AD9882889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596EA-B54B-4A09-9054-3B31982378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DB0A6-467B-4037-AFE8-4BFDCF039B27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85F1-92F9-4C4C-8FCC-473031D4A1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669C-DC51-4C2C-BF46-8C715DF45DE9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A597-3041-4709-9B3F-CF8E9DE480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8D483-BD95-4D81-9321-F4651E141143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1825B1-1A2E-433B-AF23-4B95C0D5785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9DEA3-8B06-460B-9246-CEECE00D8FD7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725EE-0734-4600-A571-0B198E1634C8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A9B6404-B907-44DC-A863-292450976C6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A4092-EA59-479E-BE9C-02C7EC4C844C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AE195-00B8-4076-86CB-B5E358FBF5E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D079E-77B6-4091-9998-B42DF888FC1C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9AD89-17DE-4EAC-B060-CF86C17F772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C25A2-80A1-4EE6-91A5-30405B2E4F40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0B205-3984-46F8-A31F-DD10BEA33E3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53E11-E9C6-47D0-A7D5-FD23CDCBD44B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722D0-6A26-4700-92D2-75E3B120BB7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78DC-4115-48C4-81EE-9EA921A67625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25B1-1A2E-433B-AF23-4B95C0D578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43DF5-CDFB-4FFA-B57E-30A62247098B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ACB8A-E48D-4E53-819B-F795AC2893B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63D8F-DE8C-4CA8-B932-8F53A52C622B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73596EA-B54B-4A09-9054-3B31982378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99855-C64A-481D-916E-F87A91F9FCC8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285F1-92F9-4C4C-8FCC-473031D4A1F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91DD8-00F5-4571-9C55-2806CC419F75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1A597-3041-4709-9B3F-CF8E9DE4805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21827-5995-49A3-B4A3-0E0166447B9E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79BF3-24A6-4750-AE05-1AA372DB2E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D3D4-6A1A-4679-8D51-EBE32B7430FB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6404-B907-44DC-A863-292450976C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70A-8C99-482F-B6C5-146A2E62EB7F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E195-00B8-4076-86CB-B5E358FBF5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AC0B-9E45-4A62-906F-A78E4DEEDEE7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9AD89-17DE-4EAC-B060-CF86C17F7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A40F2-909E-46BE-9F76-689AD93C0CE8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B205-3984-46F8-A31F-DD10BEA33E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A8A5A-B617-4FFE-927E-81EFD6C5AFD3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1058-9A83-4E58-8BBD-0BC92A334EF7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Ambroise Espargilière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CB8A-E48D-4E53-819B-F795AC2893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Courb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890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57224" y="142852"/>
            <a:ext cx="74009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42910" y="1071546"/>
            <a:ext cx="7858181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029" name="Image 6" descr="lapp2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5" y="6215063"/>
            <a:ext cx="900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938338" y="63563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61E7FB-D0AF-443A-BDA3-801D24A4F9C7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75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Ambroise Espargilière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CBBCE-5E90-4066-BD8F-A005DF7D0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992F2E-12C8-4DC5-9378-CC9DCC97C939}" type="datetime1">
              <a:rPr lang="fr-FR" smtClean="0"/>
              <a:pPr>
                <a:defRPr/>
              </a:pPr>
              <a:t>19/02/2009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Ambroise Espargilière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47CBBCE-5E90-4066-BD8F-A005DF7D028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 err="1" smtClean="0">
                <a:solidFill>
                  <a:schemeClr val="accent1">
                    <a:lumMod val="50000"/>
                  </a:schemeClr>
                </a:solidFill>
              </a:rPr>
              <a:t>Micromegas</a:t>
            </a:r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 for a DHCAL</a:t>
            </a:r>
            <a:b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3200" dirty="0" smtClean="0"/>
              <a:t>LAPP</a:t>
            </a:r>
            <a:r>
              <a:rPr lang="fr-FR" sz="3200" dirty="0" smtClean="0"/>
              <a:t>, Annecy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422424" y="3495636"/>
            <a:ext cx="293061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Catherine </a:t>
            </a:r>
            <a:r>
              <a:rPr lang="fr-FR" sz="2000" b="1" dirty="0" err="1">
                <a:solidFill>
                  <a:schemeClr val="accent2"/>
                </a:solidFill>
              </a:rPr>
              <a:t>Adloff</a:t>
            </a:r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sz="2000" b="1" dirty="0">
                <a:solidFill>
                  <a:schemeClr val="accent2"/>
                </a:solidFill>
              </a:rPr>
              <a:t>Jan </a:t>
            </a:r>
            <a:r>
              <a:rPr lang="fr-FR" sz="2000" b="1" dirty="0" err="1">
                <a:solidFill>
                  <a:schemeClr val="accent2"/>
                </a:solidFill>
              </a:rPr>
              <a:t>Blaha</a:t>
            </a:r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sz="2000" b="1" dirty="0">
                <a:solidFill>
                  <a:schemeClr val="accent2"/>
                </a:solidFill>
              </a:rPr>
              <a:t>Sébastien Cap</a:t>
            </a:r>
          </a:p>
          <a:p>
            <a:r>
              <a:rPr lang="fr-FR" sz="2000" b="1" u="sng" dirty="0">
                <a:solidFill>
                  <a:schemeClr val="accent2"/>
                </a:solidFill>
              </a:rPr>
              <a:t>Maximilien Chefdeville</a:t>
            </a:r>
          </a:p>
          <a:p>
            <a:r>
              <a:rPr lang="fr-FR" sz="2000" b="1" dirty="0">
                <a:solidFill>
                  <a:schemeClr val="accent2"/>
                </a:solidFill>
              </a:rPr>
              <a:t>Alexandre </a:t>
            </a:r>
            <a:r>
              <a:rPr lang="fr-FR" sz="2000" b="1" dirty="0" err="1">
                <a:solidFill>
                  <a:schemeClr val="accent2"/>
                </a:solidFill>
              </a:rPr>
              <a:t>Dalmaz</a:t>
            </a:r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sz="2000" b="1" dirty="0">
                <a:solidFill>
                  <a:schemeClr val="accent2"/>
                </a:solidFill>
              </a:rPr>
              <a:t>Cyril Drancourt</a:t>
            </a:r>
          </a:p>
          <a:p>
            <a:r>
              <a:rPr lang="fr-FR" sz="2000" b="1" dirty="0">
                <a:solidFill>
                  <a:schemeClr val="accent2"/>
                </a:solidFill>
              </a:rPr>
              <a:t>Ambroise </a:t>
            </a:r>
            <a:r>
              <a:rPr lang="fr-FR" sz="2000" b="1" dirty="0" err="1" smtClean="0">
                <a:solidFill>
                  <a:schemeClr val="accent2"/>
                </a:solidFill>
              </a:rPr>
              <a:t>Espagilière</a:t>
            </a:r>
            <a:endParaRPr lang="fr-FR" sz="2000" b="1" dirty="0" smtClean="0">
              <a:solidFill>
                <a:schemeClr val="accent2"/>
              </a:solidFill>
            </a:endParaRPr>
          </a:p>
          <a:p>
            <a:r>
              <a:rPr lang="fr-FR" sz="2000" b="1" dirty="0" smtClean="0">
                <a:solidFill>
                  <a:schemeClr val="accent2"/>
                </a:solidFill>
              </a:rPr>
              <a:t>Renaud </a:t>
            </a:r>
            <a:r>
              <a:rPr lang="fr-FR" sz="2000" b="1" dirty="0" err="1" smtClean="0">
                <a:solidFill>
                  <a:schemeClr val="accent2"/>
                </a:solidFill>
              </a:rPr>
              <a:t>Gaglione</a:t>
            </a:r>
            <a:r>
              <a:rPr lang="fr-FR" sz="2000" b="1" dirty="0">
                <a:solidFill>
                  <a:schemeClr val="accent2"/>
                </a:solidFill>
              </a:rPr>
              <a:t/>
            </a:r>
            <a:br>
              <a:rPr lang="fr-FR" sz="2000" b="1" dirty="0">
                <a:solidFill>
                  <a:schemeClr val="accent2"/>
                </a:solidFill>
              </a:rPr>
            </a:br>
            <a:r>
              <a:rPr lang="fr-FR" sz="2000" b="1" dirty="0">
                <a:solidFill>
                  <a:schemeClr val="accent2"/>
                </a:solidFill>
              </a:rPr>
              <a:t>Raphael </a:t>
            </a:r>
            <a:r>
              <a:rPr lang="fr-FR" sz="2000" b="1" dirty="0" smtClean="0">
                <a:solidFill>
                  <a:schemeClr val="accent2"/>
                </a:solidFill>
              </a:rPr>
              <a:t>Gallet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629174" y="3497224"/>
            <a:ext cx="24643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Nicolas Geffroy</a:t>
            </a:r>
          </a:p>
          <a:p>
            <a:r>
              <a:rPr lang="fr-FR" sz="2000" b="1" dirty="0" smtClean="0">
                <a:solidFill>
                  <a:schemeClr val="accent2"/>
                </a:solidFill>
              </a:rPr>
              <a:t>Claude Girard</a:t>
            </a:r>
            <a:r>
              <a:rPr lang="fr-FR" sz="2000" b="1" dirty="0">
                <a:solidFill>
                  <a:schemeClr val="accent2"/>
                </a:solidFill>
              </a:rPr>
              <a:t/>
            </a:r>
            <a:br>
              <a:rPr lang="fr-FR" sz="2000" b="1" dirty="0">
                <a:solidFill>
                  <a:schemeClr val="accent2"/>
                </a:solidFill>
              </a:rPr>
            </a:br>
            <a:r>
              <a:rPr lang="fr-FR" sz="2000" b="1" dirty="0" smtClean="0">
                <a:solidFill>
                  <a:schemeClr val="accent2"/>
                </a:solidFill>
              </a:rPr>
              <a:t>Jean </a:t>
            </a:r>
            <a:r>
              <a:rPr lang="fr-FR" sz="2000" b="1" dirty="0" err="1" smtClean="0">
                <a:solidFill>
                  <a:schemeClr val="accent2"/>
                </a:solidFill>
              </a:rPr>
              <a:t>Jacquemier</a:t>
            </a:r>
            <a:r>
              <a:rPr lang="fr-FR" sz="2000" b="1" dirty="0">
                <a:solidFill>
                  <a:schemeClr val="accent2"/>
                </a:solidFill>
              </a:rPr>
              <a:t/>
            </a:r>
            <a:br>
              <a:rPr lang="fr-FR" sz="2000" b="1" dirty="0">
                <a:solidFill>
                  <a:schemeClr val="accent2"/>
                </a:solidFill>
              </a:rPr>
            </a:br>
            <a:r>
              <a:rPr lang="fr-FR" sz="2000" b="1" dirty="0">
                <a:solidFill>
                  <a:schemeClr val="accent2"/>
                </a:solidFill>
              </a:rPr>
              <a:t>Yannis Karyotakis </a:t>
            </a:r>
            <a:br>
              <a:rPr lang="fr-FR" sz="2000" b="1" dirty="0">
                <a:solidFill>
                  <a:schemeClr val="accent2"/>
                </a:solidFill>
              </a:rPr>
            </a:br>
            <a:r>
              <a:rPr lang="fr-FR" sz="2000" b="1" dirty="0">
                <a:solidFill>
                  <a:schemeClr val="accent2"/>
                </a:solidFill>
              </a:rPr>
              <a:t>Fabrice Peltier</a:t>
            </a:r>
            <a:br>
              <a:rPr lang="fr-FR" sz="2000" b="1" dirty="0">
                <a:solidFill>
                  <a:schemeClr val="accent2"/>
                </a:solidFill>
              </a:rPr>
            </a:br>
            <a:r>
              <a:rPr lang="fr-FR" sz="2000" b="1" dirty="0">
                <a:solidFill>
                  <a:schemeClr val="accent2"/>
                </a:solidFill>
              </a:rPr>
              <a:t>Julie </a:t>
            </a:r>
            <a:r>
              <a:rPr lang="fr-FR" sz="2000" b="1" dirty="0" err="1">
                <a:solidFill>
                  <a:schemeClr val="accent2"/>
                </a:solidFill>
              </a:rPr>
              <a:t>Prast</a:t>
            </a:r>
            <a:r>
              <a:rPr lang="fr-FR" sz="2000" b="1" dirty="0">
                <a:solidFill>
                  <a:schemeClr val="accent2"/>
                </a:solidFill>
              </a:rPr>
              <a:t/>
            </a:r>
            <a:br>
              <a:rPr lang="fr-FR" sz="2000" b="1" dirty="0">
                <a:solidFill>
                  <a:schemeClr val="accent2"/>
                </a:solidFill>
              </a:rPr>
            </a:br>
            <a:r>
              <a:rPr lang="fr-FR" sz="2000" b="1" dirty="0">
                <a:solidFill>
                  <a:schemeClr val="accent2"/>
                </a:solidFill>
              </a:rPr>
              <a:t>Jean </a:t>
            </a:r>
            <a:r>
              <a:rPr lang="fr-FR" sz="2000" b="1" dirty="0" err="1">
                <a:solidFill>
                  <a:schemeClr val="accent2"/>
                </a:solidFill>
              </a:rPr>
              <a:t>Tassan</a:t>
            </a:r>
            <a:endParaRPr lang="fr-FR" sz="2000" b="1" dirty="0">
              <a:solidFill>
                <a:schemeClr val="accent2"/>
              </a:solidFill>
            </a:endParaRPr>
          </a:p>
          <a:p>
            <a:r>
              <a:rPr lang="fr-FR" sz="2000" b="1" dirty="0">
                <a:solidFill>
                  <a:schemeClr val="accent2"/>
                </a:solidFill>
              </a:rPr>
              <a:t>Guillaume </a:t>
            </a:r>
            <a:r>
              <a:rPr lang="fr-FR" sz="2000" b="1" dirty="0" err="1">
                <a:solidFill>
                  <a:schemeClr val="accent2"/>
                </a:solidFill>
              </a:rPr>
              <a:t>Vouters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825B1-1A2E-433B-AF23-4B95C0D5785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9" name="Picture 15" descr="LogoIn2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0599" y="223820"/>
            <a:ext cx="1514475" cy="615950"/>
          </a:xfrm>
          <a:prstGeom prst="rect">
            <a:avLst/>
          </a:prstGeom>
          <a:noFill/>
        </p:spPr>
      </p:pic>
      <p:pic>
        <p:nvPicPr>
          <p:cNvPr id="10" name="Picture 16" descr="logo univ"/>
          <p:cNvPicPr>
            <a:picLocks noChangeAspect="1" noChangeArrowheads="1"/>
          </p:cNvPicPr>
          <p:nvPr/>
        </p:nvPicPr>
        <p:blipFill>
          <a:blip r:embed="rId4"/>
          <a:srcRect t="14044" b="18588"/>
          <a:stretch>
            <a:fillRect/>
          </a:stretch>
        </p:blipFill>
        <p:spPr bwMode="auto">
          <a:xfrm>
            <a:off x="2433635" y="152382"/>
            <a:ext cx="1709737" cy="704850"/>
          </a:xfrm>
          <a:prstGeom prst="rect">
            <a:avLst/>
          </a:prstGeom>
          <a:noFill/>
        </p:spPr>
      </p:pic>
      <p:pic>
        <p:nvPicPr>
          <p:cNvPr id="11" name="Picture 22" descr="CALICE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60321"/>
            <a:ext cx="2065337" cy="982663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42852"/>
            <a:ext cx="1571636" cy="120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143000"/>
          </a:xfrm>
        </p:spPr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digital </a:t>
            </a:r>
            <a:r>
              <a:rPr lang="fr-FR" dirty="0" err="1" smtClean="0"/>
              <a:t>readout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439826"/>
            <a:ext cx="4657732" cy="2000264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Tested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August 2008 test </a:t>
            </a:r>
            <a:r>
              <a:rPr lang="fr-FR" dirty="0" err="1" smtClean="0"/>
              <a:t>beam</a:t>
            </a:r>
            <a:endParaRPr lang="fr-FR" dirty="0" smtClean="0"/>
          </a:p>
          <a:p>
            <a:r>
              <a:rPr lang="fr-FR" dirty="0" smtClean="0"/>
              <a:t>Minimum </a:t>
            </a:r>
            <a:r>
              <a:rPr lang="fr-FR" dirty="0" err="1" smtClean="0"/>
              <a:t>threshold</a:t>
            </a:r>
            <a:r>
              <a:rPr lang="fr-FR" dirty="0" smtClean="0"/>
              <a:t> of 19 </a:t>
            </a:r>
            <a:r>
              <a:rPr lang="fr-FR" dirty="0" err="1" smtClean="0"/>
              <a:t>fC</a:t>
            </a:r>
            <a:endParaRPr lang="fr-FR" dirty="0" smtClean="0"/>
          </a:p>
          <a:p>
            <a:r>
              <a:rPr lang="fr-FR" dirty="0" err="1" smtClean="0"/>
              <a:t>Only</a:t>
            </a:r>
            <a:r>
              <a:rPr lang="fr-FR" dirty="0" smtClean="0"/>
              <a:t> one detector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efficiency</a:t>
            </a:r>
            <a:r>
              <a:rPr lang="fr-FR" dirty="0" smtClean="0"/>
              <a:t>/</a:t>
            </a:r>
            <a:r>
              <a:rPr lang="fr-FR" dirty="0" err="1" smtClean="0"/>
              <a:t>multiplicity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yet</a:t>
            </a:r>
            <a:endParaRPr lang="fr-FR" dirty="0" smtClean="0"/>
          </a:p>
          <a:p>
            <a:pPr lvl="1"/>
            <a:r>
              <a:rPr lang="fr-FR" dirty="0" err="1" smtClean="0"/>
              <a:t>Prepare</a:t>
            </a:r>
            <a:r>
              <a:rPr lang="fr-FR" dirty="0" smtClean="0"/>
              <a:t> more prototype for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test</a:t>
            </a:r>
          </a:p>
          <a:p>
            <a:endParaRPr lang="en-US" dirty="0"/>
          </a:p>
        </p:txBody>
      </p:sp>
      <p:pic>
        <p:nvPicPr>
          <p:cNvPr id="5" name="Picture 3" descr="IMG_2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707386"/>
            <a:ext cx="3109903" cy="4793448"/>
          </a:xfrm>
          <a:prstGeom prst="rect">
            <a:avLst/>
          </a:prstGeom>
          <a:noFill/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714348" y="2928934"/>
            <a:ext cx="4500880" cy="3830320"/>
            <a:chOff x="2216" y="979"/>
            <a:chExt cx="3544" cy="3016"/>
          </a:xfrm>
        </p:grpSpPr>
        <p:pic>
          <p:nvPicPr>
            <p:cNvPr id="7" name="Picture 10" descr="plot17c"/>
            <p:cNvPicPr>
              <a:picLocks noChangeAspect="1" noChangeArrowheads="1"/>
            </p:cNvPicPr>
            <p:nvPr/>
          </p:nvPicPr>
          <p:blipFill>
            <a:blip r:embed="rId3"/>
            <a:srcRect l="1004" t="9167" r="8086" b="3738"/>
            <a:stretch>
              <a:fillRect/>
            </a:stretch>
          </p:blipFill>
          <p:spPr bwMode="auto">
            <a:xfrm>
              <a:off x="3860" y="2760"/>
              <a:ext cx="1900" cy="1235"/>
            </a:xfrm>
            <a:prstGeom prst="rect">
              <a:avLst/>
            </a:prstGeom>
            <a:noFill/>
          </p:spPr>
        </p:pic>
        <p:pic>
          <p:nvPicPr>
            <p:cNvPr id="8" name="Picture 11" descr="plot16c"/>
            <p:cNvPicPr>
              <a:picLocks noChangeAspect="1" noChangeArrowheads="1"/>
            </p:cNvPicPr>
            <p:nvPr/>
          </p:nvPicPr>
          <p:blipFill>
            <a:blip r:embed="rId4"/>
            <a:srcRect l="2583" t="8603" r="7799" b="4301"/>
            <a:stretch>
              <a:fillRect/>
            </a:stretch>
          </p:blipFill>
          <p:spPr bwMode="auto">
            <a:xfrm>
              <a:off x="3059" y="1910"/>
              <a:ext cx="1873" cy="1235"/>
            </a:xfrm>
            <a:prstGeom prst="rect">
              <a:avLst/>
            </a:prstGeom>
            <a:noFill/>
          </p:spPr>
        </p:pic>
        <p:pic>
          <p:nvPicPr>
            <p:cNvPr id="9" name="Picture 12" descr="plot13c"/>
            <p:cNvPicPr>
              <a:picLocks noChangeAspect="1" noChangeArrowheads="1"/>
            </p:cNvPicPr>
            <p:nvPr/>
          </p:nvPicPr>
          <p:blipFill>
            <a:blip r:embed="rId5"/>
            <a:srcRect l="957" t="6700" r="7465"/>
            <a:stretch>
              <a:fillRect/>
            </a:stretch>
          </p:blipFill>
          <p:spPr bwMode="auto">
            <a:xfrm>
              <a:off x="2216" y="979"/>
              <a:ext cx="1914" cy="1323"/>
            </a:xfrm>
            <a:prstGeom prst="rect">
              <a:avLst/>
            </a:prstGeom>
            <a:noFill/>
          </p:spPr>
        </p:pic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85720" y="4714884"/>
            <a:ext cx="1449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600" i="1" dirty="0"/>
              <a:t>Beam Profile</a:t>
            </a:r>
          </a:p>
          <a:p>
            <a:pPr algn="r"/>
            <a:r>
              <a:rPr lang="en-GB" sz="1600" i="1" dirty="0"/>
              <a:t>when moving </a:t>
            </a:r>
          </a:p>
          <a:p>
            <a:pPr algn="r"/>
            <a:r>
              <a:rPr lang="en-GB" sz="1600" i="1" dirty="0"/>
              <a:t>the X-Y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digital </a:t>
            </a:r>
            <a:r>
              <a:rPr lang="fr-FR" dirty="0" err="1" smtClean="0"/>
              <a:t>readout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400" dirty="0" smtClean="0"/>
              <a:t>PCB with 4 HARDROC1</a:t>
            </a:r>
          </a:p>
          <a:p>
            <a:pPr lvl="1"/>
            <a:r>
              <a:rPr lang="en-GB" sz="2200" dirty="0" smtClean="0"/>
              <a:t>64 channels ASIC, detector active area 8x32 cm</a:t>
            </a:r>
            <a:r>
              <a:rPr lang="en-GB" sz="2200" baseline="30000" dirty="0" smtClean="0"/>
              <a:t>2</a:t>
            </a:r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0B205-3984-46F8-A31F-DD10BEA33E33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805113" y="2285992"/>
            <a:ext cx="5330666" cy="1710214"/>
            <a:chOff x="1767" y="1114"/>
            <a:chExt cx="3731" cy="1197"/>
          </a:xfrm>
        </p:grpSpPr>
        <p:pic>
          <p:nvPicPr>
            <p:cNvPr id="7" name="Image 7" descr="carte_4HR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7" y="1114"/>
              <a:ext cx="3731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1918" y="1276"/>
              <a:ext cx="3463" cy="8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030413" y="3390904"/>
            <a:ext cx="1457325" cy="6810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8628" y="3864122"/>
            <a:ext cx="18573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000"/>
              <a:t>sparks protections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388" y="2857496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HARDROC1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1903413" y="2786058"/>
            <a:ext cx="1862137" cy="2921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2541588" y="4195755"/>
            <a:ext cx="5882163" cy="2538888"/>
            <a:chOff x="1601" y="2317"/>
            <a:chExt cx="4117" cy="1777"/>
          </a:xfrm>
        </p:grpSpPr>
        <p:pic>
          <p:nvPicPr>
            <p:cNvPr id="14" name="Picture 16" descr="DSCN0031"/>
            <p:cNvPicPr>
              <a:picLocks noChangeAspect="1" noChangeArrowheads="1"/>
            </p:cNvPicPr>
            <p:nvPr/>
          </p:nvPicPr>
          <p:blipFill>
            <a:blip r:embed="rId3" cstate="print"/>
            <a:srcRect t="18597" b="23862"/>
            <a:stretch>
              <a:fillRect/>
            </a:stretch>
          </p:blipFill>
          <p:spPr bwMode="auto">
            <a:xfrm>
              <a:off x="1601" y="2317"/>
              <a:ext cx="4117" cy="1777"/>
            </a:xfrm>
            <a:prstGeom prst="rect">
              <a:avLst/>
            </a:prstGeom>
            <a:noFill/>
          </p:spPr>
        </p:pic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924" y="2787"/>
              <a:ext cx="3463" cy="87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571625" y="4838700"/>
            <a:ext cx="65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bulk</a:t>
            </a:r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H="1" flipV="1">
            <a:off x="2232025" y="5037138"/>
            <a:ext cx="1358900" cy="2444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digital </a:t>
            </a:r>
            <a:r>
              <a:rPr lang="fr-FR" dirty="0" err="1" smtClean="0"/>
              <a:t>readout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4514856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Readout : DIF board</a:t>
            </a:r>
          </a:p>
          <a:p>
            <a:pPr lvl="1"/>
            <a:r>
              <a:rPr lang="en-US" dirty="0" smtClean="0"/>
              <a:t>Separated from the SLAB</a:t>
            </a:r>
          </a:p>
          <a:p>
            <a:pPr lvl="1"/>
            <a:r>
              <a:rPr lang="en-US" dirty="0" smtClean="0"/>
              <a:t>For large number of ASICs</a:t>
            </a:r>
            <a:br>
              <a:rPr lang="en-US" dirty="0" smtClean="0"/>
            </a:br>
            <a:r>
              <a:rPr lang="en-US" dirty="0" smtClean="0"/>
              <a:t>HARDROC, DIRAC and also </a:t>
            </a:r>
            <a:br>
              <a:rPr lang="en-US" dirty="0" smtClean="0"/>
            </a:br>
            <a:r>
              <a:rPr lang="en-US" dirty="0" smtClean="0"/>
              <a:t>SPIROC and SKYROC</a:t>
            </a:r>
          </a:p>
          <a:p>
            <a:pPr lvl="1"/>
            <a:r>
              <a:rPr lang="en-US" dirty="0" smtClean="0"/>
              <a:t>DIF task force interface : USB or EUDET DAQ</a:t>
            </a:r>
          </a:p>
          <a:p>
            <a:r>
              <a:rPr lang="en-GB" dirty="0" smtClean="0"/>
              <a:t>Tested during the November 2008 TB</a:t>
            </a:r>
            <a:endParaRPr lang="fr-FR" dirty="0" smtClean="0"/>
          </a:p>
          <a:p>
            <a:r>
              <a:rPr lang="en-US" sz="2600" dirty="0" smtClean="0"/>
              <a:t>Excellent work from Guillaume </a:t>
            </a:r>
            <a:r>
              <a:rPr lang="en-US" sz="2600" dirty="0" err="1" smtClean="0"/>
              <a:t>Vouters</a:t>
            </a:r>
            <a:r>
              <a:rPr lang="en-US" sz="2600" dirty="0" smtClean="0"/>
              <a:t> (DIF) and Christophe </a:t>
            </a:r>
            <a:r>
              <a:rPr lang="en-US" sz="2600" dirty="0" err="1" smtClean="0"/>
              <a:t>Combaret</a:t>
            </a:r>
            <a:r>
              <a:rPr lang="en-US" sz="2600" dirty="0" smtClean="0"/>
              <a:t> (</a:t>
            </a:r>
            <a:r>
              <a:rPr lang="en-US" sz="2600" dirty="0" err="1" smtClean="0"/>
              <a:t>CrossDaQ</a:t>
            </a:r>
            <a:r>
              <a:rPr lang="en-US" sz="2600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HV </a:t>
            </a:r>
            <a:r>
              <a:rPr lang="fr-FR" dirty="0" err="1" smtClean="0"/>
              <a:t>stability</a:t>
            </a:r>
            <a:r>
              <a:rPr lang="fr-FR" dirty="0" smtClean="0"/>
              <a:t> issues </a:t>
            </a:r>
            <a:r>
              <a:rPr lang="fr-FR" dirty="0" err="1" smtClean="0"/>
              <a:t>during</a:t>
            </a:r>
            <a:r>
              <a:rPr lang="fr-FR" dirty="0" smtClean="0"/>
              <a:t> tests</a:t>
            </a:r>
          </a:p>
          <a:p>
            <a:r>
              <a:rPr lang="fr-FR" dirty="0" smtClean="0"/>
              <a:t>Data (</a:t>
            </a:r>
            <a:r>
              <a:rPr lang="fr-FR" dirty="0" err="1" smtClean="0"/>
              <a:t>almost</a:t>
            </a:r>
            <a:r>
              <a:rPr lang="fr-FR" dirty="0" smtClean="0"/>
              <a:t>)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endParaRPr lang="en-US" dirty="0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071934" y="1749428"/>
            <a:ext cx="4854573" cy="1965324"/>
            <a:chOff x="23" y="906"/>
            <a:chExt cx="3238" cy="1328"/>
          </a:xfrm>
        </p:grpSpPr>
        <p:pic>
          <p:nvPicPr>
            <p:cNvPr id="6" name="Picture 2" descr="C:\Documents and Settings\vouters\Bureau\DSCN0024.JPG"/>
            <p:cNvPicPr>
              <a:picLocks noChangeAspect="1" noChangeArrowheads="1"/>
            </p:cNvPicPr>
            <p:nvPr/>
          </p:nvPicPr>
          <p:blipFill>
            <a:blip r:embed="rId2" cstate="print"/>
            <a:srcRect l="12186" t="4892" r="4959" b="6795"/>
            <a:stretch>
              <a:fillRect/>
            </a:stretch>
          </p:blipFill>
          <p:spPr bwMode="auto">
            <a:xfrm>
              <a:off x="23" y="906"/>
              <a:ext cx="1661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/>
            <a:srcRect l="13240" r="57619"/>
            <a:stretch>
              <a:fillRect/>
            </a:stretch>
          </p:blipFill>
          <p:spPr bwMode="auto">
            <a:xfrm>
              <a:off x="1591" y="1008"/>
              <a:ext cx="1488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V="1">
              <a:off x="2331" y="1118"/>
              <a:ext cx="1017" cy="843"/>
            </a:xfrm>
            <a:prstGeom prst="flowChartDocument">
              <a:avLst/>
            </a:prstGeom>
            <a:solidFill>
              <a:srgbClr val="1285E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GB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432" y="108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/>
                <a:t>PCB</a:t>
              </a:r>
            </a:p>
            <a:p>
              <a:r>
                <a:rPr lang="fr-FR" sz="1800"/>
                <a:t>with ASICs</a:t>
              </a:r>
              <a:endParaRPr lang="en-GB" sz="1800"/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857628"/>
            <a:ext cx="3770309" cy="2780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571644"/>
            <a:ext cx="7772400" cy="4572000"/>
          </a:xfr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 smtClean="0"/>
              <a:t>Tools</a:t>
            </a:r>
          </a:p>
          <a:p>
            <a:pPr marL="61722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/>
              <a:t>SLIC full simulation (</a:t>
            </a:r>
            <a:r>
              <a:rPr lang="en-GB" dirty="0" err="1" smtClean="0"/>
              <a:t>Geant</a:t>
            </a:r>
            <a:r>
              <a:rPr lang="en-GB" dirty="0" smtClean="0"/>
              <a:t> 4)</a:t>
            </a:r>
            <a:r>
              <a:rPr lang="ar-SA" dirty="0" smtClean="0"/>
              <a:t>‏</a:t>
            </a:r>
            <a:endParaRPr lang="en-GB" dirty="0" smtClean="0"/>
          </a:p>
          <a:p>
            <a:pPr marL="61722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smtClean="0"/>
              <a:t>Analysis using JAS3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n-GB" dirty="0" smtClean="0"/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 smtClean="0"/>
              <a:t>2008 beam test setup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GB" sz="2800" dirty="0" smtClean="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/>
              <a:t>DHCAL with </a:t>
            </a:r>
            <a:r>
              <a:rPr lang="en-US" sz="2800" dirty="0" err="1" smtClean="0"/>
              <a:t>Micromegas</a:t>
            </a:r>
            <a:endParaRPr lang="en-US" sz="2800" dirty="0" smtClean="0"/>
          </a:p>
          <a:p>
            <a:pPr marL="61722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Comparison between analog, digital and semi-digital</a:t>
            </a:r>
          </a:p>
          <a:p>
            <a:pPr marL="61722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dirty="0" smtClean="0"/>
              <a:t>Thresholds &amp; absorber studies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4572000"/>
          </a:xfrm>
        </p:spPr>
        <p:txBody>
          <a:bodyPr/>
          <a:lstStyle/>
          <a:p>
            <a:r>
              <a:rPr lang="en-GB" dirty="0" smtClean="0"/>
              <a:t>2008 beam test setup is being simulated</a:t>
            </a:r>
          </a:p>
          <a:p>
            <a:pPr lvl="1"/>
            <a:r>
              <a:rPr lang="en-GB" dirty="0" smtClean="0"/>
              <a:t>Comparison with real data</a:t>
            </a:r>
          </a:p>
          <a:p>
            <a:pPr lvl="1"/>
            <a:r>
              <a:rPr lang="en-GB" dirty="0" smtClean="0"/>
              <a:t>Better understanding of our detector</a:t>
            </a:r>
          </a:p>
          <a:p>
            <a:pPr lvl="1"/>
            <a:r>
              <a:rPr lang="en-GB" dirty="0" smtClean="0"/>
              <a:t>Preparation for next test beam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defRPr/>
            </a:pPr>
            <a:endParaRPr lang="en-GB" sz="3200" dirty="0" smtClean="0"/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210" y="3429000"/>
            <a:ext cx="3900684" cy="274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17585" y="5857892"/>
            <a:ext cx="3197225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 eaLnBrk="1" fontAlgn="base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>
                <a:solidFill>
                  <a:srgbClr val="FFFFFF"/>
                </a:solidFill>
              </a:rPr>
              <a:t> 30 cm iron absorber in front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786314" y="3429000"/>
            <a:ext cx="4000528" cy="2786082"/>
            <a:chOff x="4773613" y="3965575"/>
            <a:chExt cx="3721100" cy="2516188"/>
          </a:xfrm>
        </p:grpSpPr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73613" y="3965575"/>
              <a:ext cx="3721100" cy="2516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273800" y="4497388"/>
              <a:ext cx="1924050" cy="409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defTabSz="457200" eaLnBrk="1" fontAlgn="base">
                <a:lnSpc>
                  <a:spcPct val="11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b="1" dirty="0">
                  <a:solidFill>
                    <a:srgbClr val="008000"/>
                  </a:solidFill>
                </a:rPr>
                <a:t>Simulation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6289675" y="4908550"/>
              <a:ext cx="1939925" cy="409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defTabSz="457200" eaLnBrk="1" fontAlgn="base">
                <a:lnSpc>
                  <a:spcPct val="116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800" b="1">
                  <a:solidFill>
                    <a:srgbClr val="FF0000"/>
                  </a:solidFill>
                </a:rPr>
                <a:t>Test beam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DHCAL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Micromegas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85720" y="1662114"/>
            <a:ext cx="4572032" cy="398146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Full 1 m² geometry implemented</a:t>
            </a:r>
          </a:p>
          <a:p>
            <a:pPr lvl="1"/>
            <a:r>
              <a:rPr lang="pt-BR" dirty="0" smtClean="0"/>
              <a:t>Readout: from 0.5 x 0.5 cm2  to 4x4 cm² pads</a:t>
            </a:r>
          </a:p>
          <a:p>
            <a:pPr lvl="1"/>
            <a:r>
              <a:rPr lang="en-US" dirty="0" smtClean="0"/>
              <a:t>3 mm drift gap</a:t>
            </a:r>
          </a:p>
          <a:p>
            <a:pPr lvl="1"/>
            <a:r>
              <a:rPr lang="en-US" dirty="0" smtClean="0"/>
              <a:t>Gas mix. Argon/</a:t>
            </a:r>
            <a:r>
              <a:rPr lang="en-US" dirty="0" err="1" smtClean="0"/>
              <a:t>Isob</a:t>
            </a:r>
            <a:r>
              <a:rPr lang="en-US" dirty="0" smtClean="0"/>
              <a:t>. 95/5</a:t>
            </a:r>
          </a:p>
          <a:p>
            <a:pPr lvl="1"/>
            <a:r>
              <a:rPr lang="en-US" dirty="0" smtClean="0"/>
              <a:t>1.9 cm thick absorber between layers</a:t>
            </a:r>
          </a:p>
          <a:p>
            <a:pPr lvl="1"/>
            <a:r>
              <a:rPr lang="en-US" dirty="0" smtClean="0"/>
              <a:t>different absorber materials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40 or 80 layers</a:t>
            </a:r>
            <a:r>
              <a:rPr lang="en-US" b="1" dirty="0" smtClean="0"/>
              <a:t> (~4, 5 or ~9 λ)</a:t>
            </a:r>
          </a:p>
          <a:p>
            <a:pPr lvl="1"/>
            <a:r>
              <a:rPr lang="en-US" dirty="0" smtClean="0"/>
              <a:t>Thickness of active layer: 3.2 mm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Ideal </a:t>
            </a:r>
            <a:r>
              <a:rPr lang="en-US" dirty="0" err="1" smtClean="0"/>
              <a:t>Micromegas</a:t>
            </a:r>
            <a:r>
              <a:rPr lang="en-US" dirty="0" smtClean="0"/>
              <a:t>, digitization not yet fully implemented</a:t>
            </a:r>
          </a:p>
          <a:p>
            <a:endParaRPr lang="en-US" dirty="0"/>
          </a:p>
        </p:txBody>
      </p:sp>
      <p:pic>
        <p:nvPicPr>
          <p:cNvPr id="5" name="Picture 5" descr="CubMeter"/>
          <p:cNvPicPr>
            <a:picLocks noChangeAspect="1" noChangeArrowheads="1"/>
          </p:cNvPicPr>
          <p:nvPr/>
        </p:nvPicPr>
        <p:blipFill>
          <a:blip r:embed="rId2"/>
          <a:srcRect b="17169"/>
          <a:stretch>
            <a:fillRect/>
          </a:stretch>
        </p:blipFill>
        <p:spPr bwMode="auto">
          <a:xfrm>
            <a:off x="4786314" y="1428736"/>
            <a:ext cx="4081463" cy="2406650"/>
          </a:xfrm>
          <a:prstGeom prst="rect">
            <a:avLst/>
          </a:prstGeom>
          <a:noFill/>
        </p:spPr>
      </p:pic>
      <p:grpSp>
        <p:nvGrpSpPr>
          <p:cNvPr id="6" name="Groupe 5"/>
          <p:cNvGrpSpPr/>
          <p:nvPr/>
        </p:nvGrpSpPr>
        <p:grpSpPr>
          <a:xfrm>
            <a:off x="5143504" y="3857628"/>
            <a:ext cx="3357586" cy="2625126"/>
            <a:chOff x="5000628" y="3714752"/>
            <a:chExt cx="3357586" cy="262512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628" y="3752028"/>
              <a:ext cx="3357586" cy="258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5000628" y="3714752"/>
              <a:ext cx="2202270" cy="25776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177800">
                <a:spcAft>
                  <a:spcPts val="3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DHCAL 40 planes</a:t>
              </a:r>
            </a:p>
            <a:p>
              <a:pPr indent="177800">
                <a:spcAft>
                  <a:spcPts val="300"/>
                </a:spcAft>
              </a:pPr>
              <a:endParaRPr lang="en-US" dirty="0" smtClean="0">
                <a:solidFill>
                  <a:schemeClr val="bg1"/>
                </a:solidFill>
              </a:endParaRPr>
            </a:p>
            <a:p>
              <a:pPr indent="177800">
                <a:spcAft>
                  <a:spcPts val="300"/>
                </a:spcAft>
              </a:pPr>
              <a:endParaRPr lang="en-US" dirty="0" smtClean="0">
                <a:solidFill>
                  <a:schemeClr val="bg1"/>
                </a:solidFill>
              </a:endParaRPr>
            </a:p>
            <a:p>
              <a:pPr indent="177800">
                <a:spcAft>
                  <a:spcPts val="300"/>
                </a:spcAft>
              </a:pPr>
              <a:endParaRPr lang="en-US" dirty="0" smtClean="0">
                <a:solidFill>
                  <a:schemeClr val="bg1"/>
                </a:solidFill>
              </a:endParaRPr>
            </a:p>
            <a:p>
              <a:pPr indent="177800">
                <a:spcAft>
                  <a:spcPts val="300"/>
                </a:spcAft>
              </a:pPr>
              <a:endParaRPr lang="en-US" dirty="0" smtClean="0">
                <a:solidFill>
                  <a:schemeClr val="bg1"/>
                </a:solidFill>
              </a:endParaRPr>
            </a:p>
            <a:p>
              <a:pPr indent="177800">
                <a:spcAft>
                  <a:spcPts val="300"/>
                </a:spcAft>
              </a:pPr>
              <a:endParaRPr lang="en-US" dirty="0" smtClean="0">
                <a:solidFill>
                  <a:schemeClr val="bg1"/>
                </a:solidFill>
              </a:endParaRPr>
            </a:p>
            <a:p>
              <a:pPr indent="177800">
                <a:spcAft>
                  <a:spcPts val="300"/>
                </a:spcAft>
              </a:pPr>
              <a:endParaRPr lang="en-US" dirty="0" smtClean="0">
                <a:solidFill>
                  <a:schemeClr val="bg1"/>
                </a:solidFill>
              </a:endParaRPr>
            </a:p>
            <a:p>
              <a:pPr indent="177800">
                <a:spcAft>
                  <a:spcPts val="300"/>
                </a:spcAft>
              </a:pPr>
              <a:r>
                <a:rPr lang="en-US" dirty="0" smtClean="0">
                  <a:solidFill>
                    <a:schemeClr val="bg1"/>
                  </a:solidFill>
                </a:rPr>
                <a:t>100 </a:t>
              </a:r>
              <a:r>
                <a:rPr lang="en-US" dirty="0" err="1" smtClean="0">
                  <a:solidFill>
                    <a:schemeClr val="bg1"/>
                  </a:solidFill>
                </a:rPr>
                <a:t>GeV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</a:rPr>
                <a:t>Pions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5143536" cy="1714512"/>
          </a:xfrm>
        </p:spPr>
        <p:txBody>
          <a:bodyPr/>
          <a:lstStyle/>
          <a:p>
            <a:r>
              <a:rPr lang="fr-FR" dirty="0" err="1" smtClean="0"/>
              <a:t>Sum</a:t>
            </a:r>
            <a:r>
              <a:rPr lang="fr-FR" dirty="0" smtClean="0"/>
              <a:t> up hits and </a:t>
            </a:r>
            <a:r>
              <a:rPr lang="fr-FR" dirty="0" err="1" smtClean="0"/>
              <a:t>energy</a:t>
            </a:r>
            <a:r>
              <a:rPr lang="fr-FR" dirty="0" smtClean="0"/>
              <a:t> in all </a:t>
            </a:r>
            <a:r>
              <a:rPr lang="fr-FR" dirty="0" err="1" smtClean="0"/>
              <a:t>cells</a:t>
            </a:r>
            <a:endParaRPr lang="fr-FR" dirty="0" smtClean="0"/>
          </a:p>
          <a:p>
            <a:r>
              <a:rPr lang="fr-FR" dirty="0" err="1" smtClean="0"/>
              <a:t>Apply</a:t>
            </a:r>
            <a:r>
              <a:rPr lang="fr-FR" dirty="0" smtClean="0"/>
              <a:t> a single </a:t>
            </a:r>
            <a:r>
              <a:rPr lang="fr-FR" dirty="0" err="1" smtClean="0"/>
              <a:t>threshold</a:t>
            </a:r>
            <a:r>
              <a:rPr lang="fr-FR" dirty="0" smtClean="0"/>
              <a:t> (1 MIP)</a:t>
            </a:r>
          </a:p>
          <a:p>
            <a:r>
              <a:rPr lang="fr-FR" dirty="0" smtClean="0"/>
              <a:t>Look </a:t>
            </a:r>
            <a:r>
              <a:rPr lang="fr-FR" dirty="0" err="1" smtClean="0"/>
              <a:t>at</a:t>
            </a:r>
            <a:r>
              <a:rPr lang="fr-FR" dirty="0" smtClean="0"/>
              <a:t> distributions RMS</a:t>
            </a:r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142844" y="2645508"/>
            <a:ext cx="4500594" cy="3783888"/>
            <a:chOff x="2285984" y="2359756"/>
            <a:chExt cx="4500594" cy="3783888"/>
          </a:xfrm>
        </p:grpSpPr>
        <p:grpSp>
          <p:nvGrpSpPr>
            <p:cNvPr id="5" name="Groupe 4"/>
            <p:cNvGrpSpPr/>
            <p:nvPr/>
          </p:nvGrpSpPr>
          <p:grpSpPr>
            <a:xfrm>
              <a:off x="2285984" y="2359756"/>
              <a:ext cx="4500594" cy="3783888"/>
              <a:chOff x="2214546" y="2055368"/>
              <a:chExt cx="3800477" cy="3355260"/>
            </a:xfrm>
          </p:grpSpPr>
          <p:pic>
            <p:nvPicPr>
              <p:cNvPr id="6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00298" y="2071678"/>
                <a:ext cx="3514725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ZoneTexte 6"/>
              <p:cNvSpPr txBox="1"/>
              <p:nvPr/>
            </p:nvSpPr>
            <p:spPr>
              <a:xfrm>
                <a:off x="5131611" y="5072074"/>
                <a:ext cx="8691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mtClean="0"/>
                  <a:t>E(GeV)</a:t>
                </a:r>
                <a:endParaRPr lang="en-US" sz="160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 rot="16200000">
                <a:off x="1841046" y="2428868"/>
                <a:ext cx="10855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mtClean="0"/>
                  <a:t>Nb of Hits</a:t>
                </a:r>
                <a:endParaRPr lang="en-US" sz="1600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4357686" y="5131370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</a:rPr>
                <a:t>1 MIP threshold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357686" y="4845619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0070C0"/>
                  </a:solidFill>
                </a:rPr>
                <a:t>Pions</a:t>
              </a:r>
              <a:endParaRPr lang="en-US" i="1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429256" y="3643314"/>
            <a:ext cx="3071834" cy="2842262"/>
            <a:chOff x="5429256" y="3643314"/>
            <a:chExt cx="3071834" cy="2842262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95990" y="3643314"/>
              <a:ext cx="2705100" cy="261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ZoneTexte 19"/>
            <p:cNvSpPr txBox="1"/>
            <p:nvPr/>
          </p:nvSpPr>
          <p:spPr>
            <a:xfrm>
              <a:off x="7556465" y="6214733"/>
              <a:ext cx="868443" cy="27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Nb of Hits</a:t>
              </a:r>
              <a:endParaRPr lang="en-US" sz="1600"/>
            </a:p>
          </p:txBody>
        </p:sp>
        <p:sp>
          <p:nvSpPr>
            <p:cNvPr id="21" name="ZoneTexte 20"/>
            <p:cNvSpPr txBox="1"/>
            <p:nvPr/>
          </p:nvSpPr>
          <p:spPr>
            <a:xfrm rot="16200000">
              <a:off x="4985032" y="4475260"/>
              <a:ext cx="1183914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Nb</a:t>
              </a:r>
              <a:r>
                <a:rPr lang="en-US" dirty="0" smtClean="0"/>
                <a:t> of events</a:t>
              </a:r>
              <a:endParaRPr lang="en-US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429256" y="571480"/>
            <a:ext cx="3071834" cy="2883168"/>
            <a:chOff x="5429256" y="571480"/>
            <a:chExt cx="3071834" cy="288316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95990" y="571480"/>
              <a:ext cx="2705100" cy="2613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ZoneTexte 25"/>
            <p:cNvSpPr txBox="1"/>
            <p:nvPr/>
          </p:nvSpPr>
          <p:spPr>
            <a:xfrm>
              <a:off x="7556465" y="3183805"/>
              <a:ext cx="868443" cy="270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Nb of Hits</a:t>
              </a:r>
              <a:endParaRPr lang="en-US" sz="1600"/>
            </a:p>
          </p:txBody>
        </p:sp>
        <p:sp>
          <p:nvSpPr>
            <p:cNvPr id="27" name="ZoneTexte 26"/>
            <p:cNvSpPr txBox="1"/>
            <p:nvPr/>
          </p:nvSpPr>
          <p:spPr>
            <a:xfrm rot="16200000">
              <a:off x="4985032" y="1444332"/>
              <a:ext cx="1183914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Nb</a:t>
              </a:r>
              <a:r>
                <a:rPr lang="en-US" dirty="0" smtClean="0"/>
                <a:t> of events</a:t>
              </a:r>
              <a:endParaRPr lang="en-US" dirty="0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7215206" y="157161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>
                <a:solidFill>
                  <a:srgbClr val="0070C0"/>
                </a:solidFill>
              </a:rPr>
              <a:t>Analog</a:t>
            </a:r>
            <a:endParaRPr lang="fr-FR" sz="1600" i="1" dirty="0" smtClean="0">
              <a:solidFill>
                <a:srgbClr val="0070C0"/>
              </a:solidFill>
            </a:endParaRPr>
          </a:p>
          <a:p>
            <a:r>
              <a:rPr lang="fr-FR" sz="1600" i="1" dirty="0" err="1" smtClean="0">
                <a:solidFill>
                  <a:srgbClr val="0070C0"/>
                </a:solidFill>
              </a:rPr>
              <a:t>response</a:t>
            </a:r>
            <a:endParaRPr lang="fr-FR" sz="1600" i="1" dirty="0" smtClean="0">
              <a:solidFill>
                <a:srgbClr val="0070C0"/>
              </a:solidFill>
            </a:endParaRPr>
          </a:p>
          <a:p>
            <a:r>
              <a:rPr lang="fr-FR" sz="1600" i="1" dirty="0" err="1" smtClean="0">
                <a:solidFill>
                  <a:srgbClr val="0070C0"/>
                </a:solidFill>
              </a:rPr>
              <a:t>at</a:t>
            </a:r>
            <a:r>
              <a:rPr lang="fr-FR" sz="1600" i="1" dirty="0" smtClean="0">
                <a:solidFill>
                  <a:srgbClr val="0070C0"/>
                </a:solidFill>
              </a:rPr>
              <a:t> 10 </a:t>
            </a:r>
            <a:r>
              <a:rPr lang="fr-FR" sz="1600" i="1" dirty="0" err="1" smtClean="0">
                <a:solidFill>
                  <a:srgbClr val="0070C0"/>
                </a:solidFill>
              </a:rPr>
              <a:t>GeV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215206" y="4383953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70C0"/>
                </a:solidFill>
              </a:rPr>
              <a:t>Digital</a:t>
            </a:r>
          </a:p>
          <a:p>
            <a:r>
              <a:rPr lang="fr-FR" sz="1600" i="1" dirty="0" err="1" smtClean="0">
                <a:solidFill>
                  <a:srgbClr val="0070C0"/>
                </a:solidFill>
              </a:rPr>
              <a:t>response</a:t>
            </a:r>
            <a:endParaRPr lang="fr-FR" sz="1600" i="1" dirty="0" smtClean="0">
              <a:solidFill>
                <a:srgbClr val="0070C0"/>
              </a:solidFill>
            </a:endParaRPr>
          </a:p>
          <a:p>
            <a:r>
              <a:rPr lang="fr-FR" sz="1600" i="1" dirty="0" err="1" smtClean="0">
                <a:solidFill>
                  <a:srgbClr val="0070C0"/>
                </a:solidFill>
              </a:rPr>
              <a:t>at</a:t>
            </a:r>
            <a:r>
              <a:rPr lang="fr-FR" sz="1600" i="1" dirty="0" smtClean="0">
                <a:solidFill>
                  <a:srgbClr val="0070C0"/>
                </a:solidFill>
              </a:rPr>
              <a:t> 10 </a:t>
            </a:r>
            <a:r>
              <a:rPr lang="fr-FR" sz="1600" i="1" dirty="0" err="1" smtClean="0">
                <a:solidFill>
                  <a:srgbClr val="0070C0"/>
                </a:solidFill>
              </a:rPr>
              <a:t>GeV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215206" y="5273117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70C0"/>
                </a:solidFill>
              </a:rPr>
              <a:t>1 MIP </a:t>
            </a:r>
            <a:r>
              <a:rPr lang="fr-FR" sz="1600" i="1" dirty="0" err="1" smtClean="0">
                <a:solidFill>
                  <a:srgbClr val="0070C0"/>
                </a:solidFill>
              </a:rPr>
              <a:t>threshold</a:t>
            </a:r>
            <a:endParaRPr lang="en-US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444513" y="1571612"/>
            <a:ext cx="4485205" cy="3839016"/>
            <a:chOff x="4444513" y="1785926"/>
            <a:chExt cx="4485205" cy="383901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30995" y="2143141"/>
              <a:ext cx="4098723" cy="3214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ZoneTexte 6"/>
            <p:cNvSpPr txBox="1"/>
            <p:nvPr/>
          </p:nvSpPr>
          <p:spPr>
            <a:xfrm>
              <a:off x="4786314" y="1785926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Hit threshold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215206" y="5286388"/>
              <a:ext cx="1656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Threshold (MIP)</a:t>
              </a:r>
              <a:endParaRPr lang="en-US" sz="1600"/>
            </a:p>
          </p:txBody>
        </p:sp>
        <p:sp>
          <p:nvSpPr>
            <p:cNvPr id="9" name="ZoneTexte 8"/>
            <p:cNvSpPr txBox="1"/>
            <p:nvPr/>
          </p:nvSpPr>
          <p:spPr>
            <a:xfrm rot="16200000">
              <a:off x="4315471" y="2369244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smtClean="0"/>
                <a:t>σ</a:t>
              </a:r>
              <a:r>
                <a:rPr lang="en-US" sz="1600" baseline="-25000" smtClean="0"/>
                <a:t>E</a:t>
              </a:r>
              <a:r>
                <a:rPr lang="en-US" sz="1600" smtClean="0"/>
                <a:t>/E</a:t>
              </a:r>
              <a:endParaRPr lang="en-US" sz="160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0" y="1571612"/>
            <a:ext cx="4286248" cy="3839016"/>
            <a:chOff x="0" y="1785926"/>
            <a:chExt cx="4286248" cy="383901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023" y="2171704"/>
              <a:ext cx="3963225" cy="318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ZoneTexte 11"/>
            <p:cNvSpPr txBox="1"/>
            <p:nvPr/>
          </p:nvSpPr>
          <p:spPr>
            <a:xfrm>
              <a:off x="500034" y="1785926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70C0"/>
                  </a:solidFill>
                </a:rPr>
                <a:t>Pion</a:t>
              </a:r>
              <a:r>
                <a:rPr lang="en-US" dirty="0" smtClean="0">
                  <a:solidFill>
                    <a:srgbClr val="0070C0"/>
                  </a:solidFill>
                </a:rPr>
                <a:t> energy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86116" y="5286388"/>
              <a:ext cx="9268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E (GeV)</a:t>
              </a:r>
              <a:endParaRPr lang="en-US" sz="1600"/>
            </a:p>
          </p:txBody>
        </p:sp>
        <p:sp>
          <p:nvSpPr>
            <p:cNvPr id="14" name="ZoneTexte 13"/>
            <p:cNvSpPr txBox="1"/>
            <p:nvPr/>
          </p:nvSpPr>
          <p:spPr>
            <a:xfrm rot="16200000">
              <a:off x="-129042" y="2272158"/>
              <a:ext cx="5966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smtClean="0"/>
                <a:t>σ</a:t>
              </a:r>
              <a:r>
                <a:rPr lang="en-US" sz="1600" baseline="-25000" smtClean="0"/>
                <a:t>E</a:t>
              </a:r>
              <a:r>
                <a:rPr lang="en-US" sz="1600" smtClean="0"/>
                <a:t>/E</a:t>
              </a:r>
              <a:endParaRPr lang="en-US" sz="160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4357686" y="550070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B050"/>
                </a:solidFill>
              </a:rPr>
              <a:t>Threshold range with constant energy resolution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4842" y="5500702"/>
            <a:ext cx="352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Worse resolution at High energy</a:t>
            </a:r>
          </a:p>
          <a:p>
            <a:r>
              <a:rPr lang="en-US" i="1" dirty="0" smtClean="0">
                <a:solidFill>
                  <a:srgbClr val="C00000"/>
                </a:solidFill>
                <a:sym typeface="Symbol"/>
              </a:rPr>
              <a:t> Need more than 1 threshold ?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6357958"/>
            <a:ext cx="301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 lot more is under study …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143504" y="5356238"/>
            <a:ext cx="1285884" cy="1588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58204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Future 1 m² prototype: 6 Active Sensor Units</a:t>
            </a:r>
            <a:endParaRPr lang="en-US" sz="3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0B205-3984-46F8-A31F-DD10BEA33E3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28674" name="Picture 2" descr="C:\Documents and Settings\espar\Bureau\m2_3D_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5531" y="1787540"/>
            <a:ext cx="6824055" cy="471329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00034" y="128586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9 216 channels  -  96 x 96 cm² active area  -  3 DIF + </a:t>
            </a:r>
            <a:r>
              <a:rPr lang="en-US" dirty="0" err="1" smtClean="0">
                <a:solidFill>
                  <a:srgbClr val="0070C0"/>
                </a:solidFill>
              </a:rPr>
              <a:t>interDIF</a:t>
            </a:r>
            <a:r>
              <a:rPr lang="en-US" dirty="0" smtClean="0">
                <a:solidFill>
                  <a:srgbClr val="0070C0"/>
                </a:solidFill>
              </a:rPr>
              <a:t> boards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 m</a:t>
            </a:r>
            <a:r>
              <a:rPr lang="fr-FR" baseline="30000" dirty="0" smtClean="0"/>
              <a:t>2</a:t>
            </a:r>
            <a:r>
              <a:rPr lang="fr-FR" dirty="0" smtClean="0"/>
              <a:t> prototype </a:t>
            </a:r>
            <a:r>
              <a:rPr lang="fr-FR" dirty="0" err="1" smtClean="0"/>
              <a:t>status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928802"/>
            <a:ext cx="7772400" cy="3981464"/>
          </a:xfrm>
        </p:spPr>
        <p:txBody>
          <a:bodyPr>
            <a:normAutofit/>
          </a:bodyPr>
          <a:lstStyle/>
          <a:p>
            <a:r>
              <a:rPr lang="en-US" dirty="0" smtClean="0"/>
              <a:t>DIF &amp; DAQ almost ready</a:t>
            </a:r>
          </a:p>
          <a:p>
            <a:endParaRPr lang="en-US" dirty="0" smtClean="0"/>
          </a:p>
          <a:p>
            <a:r>
              <a:rPr lang="en-US" dirty="0" smtClean="0"/>
              <a:t> ASU :</a:t>
            </a:r>
          </a:p>
          <a:p>
            <a:pPr lvl="1"/>
            <a:r>
              <a:rPr lang="en-US" sz="2600" dirty="0" smtClean="0"/>
              <a:t>24 HARDROC2</a:t>
            </a:r>
          </a:p>
          <a:p>
            <a:pPr lvl="1"/>
            <a:r>
              <a:rPr lang="en-US" sz="2600" dirty="0" smtClean="0"/>
              <a:t> Design and routing done</a:t>
            </a:r>
          </a:p>
          <a:p>
            <a:pPr lvl="1"/>
            <a:r>
              <a:rPr lang="en-US" sz="2600" dirty="0" smtClean="0"/>
              <a:t> Single ASU test box under conception</a:t>
            </a:r>
            <a:endParaRPr lang="fr-FR" sz="2600" dirty="0" smtClean="0"/>
          </a:p>
          <a:p>
            <a:endParaRPr lang="en-US" dirty="0" smtClean="0"/>
          </a:p>
          <a:p>
            <a:r>
              <a:rPr lang="en-US" dirty="0" smtClean="0"/>
              <a:t> Mechanical prototype under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914400" y="1643082"/>
            <a:ext cx="7772400" cy="4572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Micromegas</a:t>
            </a:r>
            <a:r>
              <a:rPr lang="en-US" sz="3200" dirty="0" smtClean="0"/>
              <a:t> R&amp;D for DHCAL</a:t>
            </a:r>
            <a:endParaRPr lang="en-US" sz="3000" dirty="0" smtClean="0"/>
          </a:p>
          <a:p>
            <a:pPr lvl="1"/>
            <a:r>
              <a:rPr lang="en-US" sz="2600" dirty="0" smtClean="0"/>
              <a:t>X-ray and beam tests with Analog Readout</a:t>
            </a:r>
          </a:p>
          <a:p>
            <a:pPr lvl="1"/>
            <a:r>
              <a:rPr lang="en-US" sz="2600" dirty="0" err="1" smtClean="0"/>
              <a:t>Micromegas</a:t>
            </a:r>
            <a:r>
              <a:rPr lang="en-US" sz="2600" dirty="0" smtClean="0"/>
              <a:t> with Digital Readout</a:t>
            </a:r>
          </a:p>
          <a:p>
            <a:r>
              <a:rPr lang="en-US" sz="3200" dirty="0" smtClean="0"/>
              <a:t>Simulation</a:t>
            </a:r>
          </a:p>
          <a:p>
            <a:r>
              <a:rPr lang="en-US" sz="3200" dirty="0" smtClean="0"/>
              <a:t>Future1 m² prototype</a:t>
            </a:r>
          </a:p>
          <a:p>
            <a:r>
              <a:rPr lang="en-US" sz="3200" dirty="0" smtClean="0"/>
              <a:t>Conclusion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590676"/>
            <a:ext cx="7772400" cy="4838720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err="1" smtClean="0"/>
              <a:t>Micromegas</a:t>
            </a:r>
            <a:r>
              <a:rPr lang="en-GB" sz="2800" dirty="0" smtClean="0"/>
              <a:t> R&amp;D for DHCAL very active!</a:t>
            </a:r>
          </a:p>
          <a:p>
            <a:pPr lvl="1"/>
            <a:r>
              <a:rPr lang="en-GB" dirty="0" smtClean="0"/>
              <a:t>ASIC developments</a:t>
            </a:r>
          </a:p>
          <a:p>
            <a:pPr lvl="1"/>
            <a:r>
              <a:rPr lang="en-GB" dirty="0" smtClean="0"/>
              <a:t>Innovative prototypes, first digital readout prototypes</a:t>
            </a:r>
          </a:p>
          <a:p>
            <a:pPr lvl="1"/>
            <a:r>
              <a:rPr lang="en-GB" dirty="0" smtClean="0"/>
              <a:t>Tests Beam: very promising results (still a lot to analyze)</a:t>
            </a:r>
          </a:p>
          <a:p>
            <a:pPr lvl="1"/>
            <a:r>
              <a:rPr lang="en-GB" dirty="0" smtClean="0"/>
              <a:t>Beam tests planned in 2009, first in May</a:t>
            </a:r>
            <a:endParaRPr lang="en-GB" sz="1600" dirty="0" smtClean="0"/>
          </a:p>
          <a:p>
            <a:endParaRPr lang="en-GB" sz="2800" dirty="0" smtClean="0"/>
          </a:p>
          <a:p>
            <a:r>
              <a:rPr lang="en-GB" sz="2800" dirty="0" smtClean="0"/>
              <a:t>Next steps</a:t>
            </a:r>
          </a:p>
          <a:p>
            <a:pPr lvl="1"/>
            <a:r>
              <a:rPr lang="en-GB" dirty="0" smtClean="0"/>
              <a:t>1 m</a:t>
            </a:r>
            <a:r>
              <a:rPr lang="en-GB" baseline="30000" dirty="0" smtClean="0"/>
              <a:t>2</a:t>
            </a:r>
            <a:r>
              <a:rPr lang="en-GB" dirty="0" smtClean="0"/>
              <a:t> prototype should be ready for test before 2010</a:t>
            </a:r>
          </a:p>
          <a:p>
            <a:pPr lvl="1"/>
            <a:r>
              <a:rPr lang="en-GB" dirty="0" smtClean="0"/>
              <a:t>Calorimeter prototype of 1 m</a:t>
            </a:r>
            <a:r>
              <a:rPr lang="en-GB" baseline="30000" dirty="0" smtClean="0"/>
              <a:t>3</a:t>
            </a:r>
            <a:endParaRPr lang="en-GB" dirty="0" smtClean="0"/>
          </a:p>
          <a:p>
            <a:endParaRPr lang="en-GB" sz="2800" dirty="0" smtClean="0"/>
          </a:p>
          <a:p>
            <a:r>
              <a:rPr lang="en-GB" sz="2800" dirty="0" smtClean="0"/>
              <a:t>In parallel : work on simulation </a:t>
            </a:r>
          </a:p>
          <a:p>
            <a:pPr lvl="1"/>
            <a:r>
              <a:rPr lang="en-GB" dirty="0" smtClean="0"/>
              <a:t>TB prototypes, future 1 m</a:t>
            </a:r>
            <a:r>
              <a:rPr lang="en-GB" baseline="30000" dirty="0" smtClean="0"/>
              <a:t>3</a:t>
            </a:r>
            <a:r>
              <a:rPr lang="en-GB" dirty="0" smtClean="0"/>
              <a:t> and leakage less 8 m</a:t>
            </a:r>
            <a:r>
              <a:rPr lang="en-GB" baseline="30000" dirty="0" smtClean="0"/>
              <a:t>3</a:t>
            </a:r>
          </a:p>
          <a:p>
            <a:pPr lvl="1"/>
            <a:r>
              <a:rPr lang="en-GB" dirty="0" smtClean="0"/>
              <a:t>Different absorber material, active medium,  pads size…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224" y="2571744"/>
            <a:ext cx="5286412" cy="3929090"/>
          </a:xfrm>
          <a:prstGeom prst="rect">
            <a:avLst/>
          </a:prstGeom>
          <a:solidFill>
            <a:schemeClr val="accent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7242" y="1071554"/>
            <a:ext cx="8229600" cy="1143000"/>
          </a:xfrm>
        </p:spPr>
        <p:txBody>
          <a:bodyPr/>
          <a:lstStyle/>
          <a:p>
            <a:r>
              <a:rPr lang="en-US" dirty="0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5828" y="2546375"/>
            <a:ext cx="3543296" cy="40973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Acknowledgements</a:t>
            </a:r>
          </a:p>
          <a:p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Catherine </a:t>
            </a:r>
            <a:r>
              <a:rPr lang="fr-FR" sz="2000" dirty="0" err="1" smtClean="0"/>
              <a:t>Adloff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Jan </a:t>
            </a:r>
            <a:r>
              <a:rPr lang="fr-FR" sz="2000" dirty="0" err="1" smtClean="0"/>
              <a:t>Blaha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Sébastien Cap</a:t>
            </a:r>
          </a:p>
          <a:p>
            <a:pPr>
              <a:buNone/>
            </a:pPr>
            <a:r>
              <a:rPr lang="fr-FR" sz="2000" dirty="0" smtClean="0"/>
              <a:t>Alexandre </a:t>
            </a:r>
            <a:r>
              <a:rPr lang="fr-FR" sz="2000" dirty="0" err="1" smtClean="0"/>
              <a:t>Dalmaz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Cyril Drancourt</a:t>
            </a:r>
          </a:p>
          <a:p>
            <a:pPr>
              <a:buNone/>
            </a:pPr>
            <a:r>
              <a:rPr lang="fr-FR" sz="2000" dirty="0" smtClean="0"/>
              <a:t>Ambroise </a:t>
            </a:r>
            <a:r>
              <a:rPr lang="fr-FR" sz="2000" dirty="0" err="1" smtClean="0"/>
              <a:t>Espagilière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Renaud </a:t>
            </a:r>
            <a:r>
              <a:rPr lang="fr-FR" sz="2000" dirty="0" err="1" smtClean="0"/>
              <a:t>Gaglione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Raphael Gallet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671910" y="3492550"/>
            <a:ext cx="3543296" cy="281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000" dirty="0" smtClean="0">
                <a:latin typeface="+mn-lt"/>
              </a:rPr>
              <a:t>Nicolas Geffroy</a:t>
            </a:r>
          </a:p>
          <a:p>
            <a:r>
              <a:rPr lang="fr-FR" sz="2000" dirty="0" smtClean="0">
                <a:latin typeface="+mn-lt"/>
              </a:rPr>
              <a:t>Claude Girard</a:t>
            </a:r>
            <a:br>
              <a:rPr lang="fr-FR" sz="2000" dirty="0" smtClean="0">
                <a:latin typeface="+mn-lt"/>
              </a:rPr>
            </a:br>
            <a:r>
              <a:rPr lang="fr-FR" sz="2000" dirty="0" smtClean="0">
                <a:latin typeface="+mn-lt"/>
              </a:rPr>
              <a:t>Jean </a:t>
            </a:r>
            <a:r>
              <a:rPr lang="fr-FR" sz="2000" dirty="0" err="1" smtClean="0">
                <a:latin typeface="+mn-lt"/>
              </a:rPr>
              <a:t>Jacquemier</a:t>
            </a:r>
            <a:r>
              <a:rPr lang="fr-FR" sz="2000" dirty="0" smtClean="0">
                <a:latin typeface="+mn-lt"/>
              </a:rPr>
              <a:t/>
            </a:r>
            <a:br>
              <a:rPr lang="fr-FR" sz="2000" dirty="0" smtClean="0">
                <a:latin typeface="+mn-lt"/>
              </a:rPr>
            </a:br>
            <a:r>
              <a:rPr lang="fr-FR" sz="2000" dirty="0" smtClean="0">
                <a:latin typeface="+mn-lt"/>
              </a:rPr>
              <a:t>Yannis Karyotakis </a:t>
            </a:r>
            <a:br>
              <a:rPr lang="fr-FR" sz="2000" dirty="0" smtClean="0">
                <a:latin typeface="+mn-lt"/>
              </a:rPr>
            </a:br>
            <a:r>
              <a:rPr lang="fr-FR" sz="2000" dirty="0" smtClean="0">
                <a:latin typeface="+mn-lt"/>
              </a:rPr>
              <a:t>Fabrice Peltier</a:t>
            </a:r>
            <a:br>
              <a:rPr lang="fr-FR" sz="2000" dirty="0" smtClean="0">
                <a:latin typeface="+mn-lt"/>
              </a:rPr>
            </a:br>
            <a:r>
              <a:rPr lang="fr-FR" sz="2000" dirty="0" smtClean="0">
                <a:latin typeface="+mn-lt"/>
              </a:rPr>
              <a:t>Julie </a:t>
            </a:r>
            <a:r>
              <a:rPr lang="fr-FR" sz="2000" dirty="0" err="1" smtClean="0">
                <a:latin typeface="+mn-lt"/>
              </a:rPr>
              <a:t>Prast</a:t>
            </a:r>
            <a:r>
              <a:rPr lang="fr-FR" sz="2000" dirty="0" smtClean="0">
                <a:latin typeface="+mn-lt"/>
              </a:rPr>
              <a:t/>
            </a:r>
            <a:br>
              <a:rPr lang="fr-FR" sz="2000" dirty="0" smtClean="0">
                <a:latin typeface="+mn-lt"/>
              </a:rPr>
            </a:br>
            <a:r>
              <a:rPr lang="fr-FR" sz="2000" dirty="0" smtClean="0">
                <a:latin typeface="+mn-lt"/>
              </a:rPr>
              <a:t>Jean </a:t>
            </a:r>
            <a:r>
              <a:rPr lang="fr-FR" sz="2000" dirty="0" err="1" smtClean="0">
                <a:latin typeface="+mn-lt"/>
              </a:rPr>
              <a:t>Tassan</a:t>
            </a:r>
            <a:endParaRPr lang="fr-FR" sz="2000" dirty="0" smtClean="0">
              <a:latin typeface="+mn-lt"/>
            </a:endParaRPr>
          </a:p>
          <a:p>
            <a:r>
              <a:rPr lang="fr-FR" sz="2000" dirty="0" smtClean="0">
                <a:latin typeface="+mn-lt"/>
              </a:rPr>
              <a:t>Guillaume </a:t>
            </a:r>
            <a:r>
              <a:rPr lang="fr-FR" sz="2000" dirty="0" err="1" smtClean="0">
                <a:latin typeface="+mn-lt"/>
              </a:rPr>
              <a:t>Vouters</a:t>
            </a:r>
            <a:endParaRPr lang="en-GB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detectors </a:t>
            </a:r>
            <a:r>
              <a:rPr lang="fr-FR" dirty="0" err="1" smtClean="0"/>
              <a:t>at</a:t>
            </a:r>
            <a:r>
              <a:rPr lang="fr-FR" dirty="0" smtClean="0"/>
              <a:t> LAPP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500034" y="1643082"/>
            <a:ext cx="4414814" cy="4929190"/>
          </a:xfrm>
        </p:spPr>
        <p:txBody>
          <a:bodyPr>
            <a:normAutofit fontScale="92500" lnSpcReduction="10000"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Description: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Gas mix: </a:t>
            </a:r>
            <a:r>
              <a:rPr lang="en-GB" sz="2000" dirty="0" err="1" smtClean="0"/>
              <a:t>Argon+Isobutane</a:t>
            </a:r>
            <a:endParaRPr lang="en-GB" sz="2000" dirty="0" smtClean="0"/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Drift and Mesh HV &lt; 500 V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High rate capability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Robust, cheap (industrial process)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Thickness: 3.2 mm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Low hit multiplicity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solidFill>
                  <a:srgbClr val="0070C0"/>
                </a:solidFill>
              </a:rPr>
              <a:t>High detection efficiency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Delicate functioning: sparks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2400" dirty="0" smtClean="0"/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 dirty="0" smtClean="0"/>
              <a:t>Readout: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err="1" smtClean="0"/>
              <a:t>Analog</a:t>
            </a:r>
            <a:r>
              <a:rPr lang="en-GB" sz="2000" dirty="0" smtClean="0"/>
              <a:t> for characterisation </a:t>
            </a:r>
            <a:br>
              <a:rPr lang="en-GB" sz="2000" dirty="0" smtClean="0"/>
            </a:br>
            <a:r>
              <a:rPr lang="en-GB" sz="2000" dirty="0" smtClean="0"/>
              <a:t>GASSIPLEX + CENTAURE DAQ</a:t>
            </a:r>
          </a:p>
          <a:p>
            <a:pPr marL="617220" lvl="1" indent="-342900" fontAlgn="base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000" dirty="0" smtClean="0"/>
              <a:t>Digital :</a:t>
            </a:r>
            <a:br>
              <a:rPr lang="en-GB" sz="2000" dirty="0" smtClean="0"/>
            </a:br>
            <a:r>
              <a:rPr lang="en-GB" sz="2000" dirty="0" smtClean="0"/>
              <a:t>HARDROC or DIRAC + </a:t>
            </a:r>
            <a:br>
              <a:rPr lang="en-GB" sz="2000" dirty="0" smtClean="0"/>
            </a:br>
            <a:r>
              <a:rPr lang="en-GB" sz="2000" dirty="0" smtClean="0"/>
              <a:t>Detector </a:t>
            </a:r>
            <a:r>
              <a:rPr lang="en-GB" sz="2000" dirty="0" err="1" smtClean="0"/>
              <a:t>InterFace</a:t>
            </a:r>
            <a:r>
              <a:rPr lang="en-GB" sz="2000" dirty="0" smtClean="0"/>
              <a:t> (DIF) board +</a:t>
            </a:r>
            <a:br>
              <a:rPr lang="en-GB" sz="2000" dirty="0" smtClean="0"/>
            </a:br>
            <a:r>
              <a:rPr lang="en-GB" sz="2000" dirty="0" smtClean="0"/>
              <a:t>EUDET DAQ2 or </a:t>
            </a:r>
            <a:r>
              <a:rPr lang="en-GB" sz="2000" dirty="0" err="1" smtClean="0"/>
              <a:t>CrossDAQ</a:t>
            </a:r>
            <a:r>
              <a:rPr lang="en-GB" sz="2000" dirty="0" smtClean="0"/>
              <a:t> </a:t>
            </a:r>
          </a:p>
          <a:p>
            <a:endParaRPr lang="fr-FR" dirty="0" smtClean="0"/>
          </a:p>
        </p:txBody>
      </p:sp>
      <p:pic>
        <p:nvPicPr>
          <p:cNvPr id="5" name="Picture 14" descr="Logo LAPP_RVB + texte"/>
          <p:cNvPicPr>
            <a:picLocks noChangeAspect="1" noChangeArrowheads="1"/>
          </p:cNvPicPr>
          <p:nvPr/>
        </p:nvPicPr>
        <p:blipFill>
          <a:blip r:embed="rId2" cstate="print"/>
          <a:srcRect b="21252"/>
          <a:stretch>
            <a:fillRect/>
          </a:stretch>
        </p:blipFill>
        <p:spPr bwMode="auto">
          <a:xfrm>
            <a:off x="6143636" y="5000636"/>
            <a:ext cx="1008062" cy="569913"/>
          </a:xfrm>
          <a:prstGeom prst="rect">
            <a:avLst/>
          </a:prstGeom>
          <a:noFill/>
        </p:spPr>
      </p:pic>
      <p:pic>
        <p:nvPicPr>
          <p:cNvPr id="6" name="Picture 15" descr="logo-ipn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643554"/>
            <a:ext cx="946150" cy="5191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16" descr="logo_ll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5087928"/>
            <a:ext cx="752475" cy="341312"/>
          </a:xfrm>
          <a:prstGeom prst="rect">
            <a:avLst/>
          </a:prstGeom>
          <a:noFill/>
        </p:spPr>
      </p:pic>
      <p:pic>
        <p:nvPicPr>
          <p:cNvPr id="8" name="Picture 17" descr="Sigle-Irfu-Hori2"/>
          <p:cNvPicPr>
            <a:picLocks noChangeAspect="1" noChangeArrowheads="1"/>
          </p:cNvPicPr>
          <p:nvPr/>
        </p:nvPicPr>
        <p:blipFill>
          <a:blip r:embed="rId5"/>
          <a:srcRect r="61508"/>
          <a:stretch>
            <a:fillRect/>
          </a:stretch>
        </p:blipFill>
        <p:spPr bwMode="auto">
          <a:xfrm>
            <a:off x="8286776" y="5072050"/>
            <a:ext cx="539750" cy="91122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215206" y="5643554"/>
            <a:ext cx="792162" cy="509587"/>
            <a:chOff x="859" y="2061"/>
            <a:chExt cx="1390" cy="695"/>
          </a:xfrm>
        </p:grpSpPr>
        <p:pic>
          <p:nvPicPr>
            <p:cNvPr id="10" name="Picture 19" descr="LAL omeg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9" y="2061"/>
              <a:ext cx="1390" cy="547"/>
            </a:xfrm>
            <a:prstGeom prst="rect">
              <a:avLst/>
            </a:prstGeom>
            <a:noFill/>
          </p:spPr>
        </p:pic>
        <p:pic>
          <p:nvPicPr>
            <p:cNvPr id="11" name="Picture 20" descr="logo_omeg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47" y="2565"/>
              <a:ext cx="576" cy="191"/>
            </a:xfrm>
            <a:prstGeom prst="rect">
              <a:avLst/>
            </a:prstGeom>
            <a:noFill/>
          </p:spPr>
        </p:pic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4857720" y="1500174"/>
            <a:ext cx="4286280" cy="3357586"/>
            <a:chOff x="417" y="749"/>
            <a:chExt cx="1585" cy="1577"/>
          </a:xfrm>
        </p:grpSpPr>
        <p:pic>
          <p:nvPicPr>
            <p:cNvPr id="13" name="Picture 5" descr="ppegl"/>
            <p:cNvPicPr>
              <a:picLocks noChangeAspect="1" noChangeArrowheads="1"/>
            </p:cNvPicPr>
            <p:nvPr/>
          </p:nvPicPr>
          <p:blipFill>
            <a:blip r:embed="rId8"/>
            <a:srcRect t="8937"/>
            <a:stretch>
              <a:fillRect/>
            </a:stretch>
          </p:blipFill>
          <p:spPr bwMode="auto">
            <a:xfrm>
              <a:off x="417" y="749"/>
              <a:ext cx="1585" cy="1577"/>
            </a:xfrm>
            <a:prstGeom prst="rect">
              <a:avLst/>
            </a:prstGeom>
            <a:noFill/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86" y="1674"/>
              <a:ext cx="239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eaLnBrk="1" fontAlgn="base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sz="1000" b="1"/>
                <a:t>or pads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Detector </a:t>
            </a:r>
            <a:r>
              <a:rPr lang="fr-FR" dirty="0" err="1" smtClean="0"/>
              <a:t>layout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28596" y="1857364"/>
            <a:ext cx="3986186" cy="385765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Calibri" pitchFamily="34" charset="0"/>
              </a:rPr>
              <a:t>Bulk </a:t>
            </a:r>
            <a:r>
              <a:rPr lang="en-US" sz="2400" dirty="0" err="1" smtClean="0">
                <a:latin typeface="Calibri" pitchFamily="34" charset="0"/>
              </a:rPr>
              <a:t>Micromegas</a:t>
            </a:r>
            <a:r>
              <a:rPr lang="en-US" sz="2400" dirty="0" smtClean="0">
                <a:latin typeface="Calibri" pitchFamily="34" charset="0"/>
              </a:rPr>
              <a:t> 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Mesh laminated on the PCB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Industrial process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Cheap and robust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en-US" sz="2400" dirty="0" smtClean="0">
                <a:latin typeface="Calibri" pitchFamily="34" charset="0"/>
              </a:rPr>
              <a:t>Steel top :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Part of the absorber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Holes for X-ray tests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Holds a 55 µm thick cathode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Glued on a plastic frame 3 mm above mesh</a:t>
            </a:r>
            <a:endParaRPr lang="fr-FR" dirty="0" smtClean="0"/>
          </a:p>
          <a:p>
            <a:endParaRPr lang="en-US" dirty="0"/>
          </a:p>
        </p:txBody>
      </p:sp>
      <p:pic>
        <p:nvPicPr>
          <p:cNvPr id="5" name="Picture 25" descr="DSCN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714876" y="4071942"/>
            <a:ext cx="4144151" cy="2054204"/>
          </a:xfrm>
          <a:prstGeom prst="rect">
            <a:avLst/>
          </a:prstGeom>
          <a:noFill/>
        </p:spPr>
      </p:pic>
      <p:pic>
        <p:nvPicPr>
          <p:cNvPr id="6" name="Picture 8" descr="Be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25018"/>
            <a:ext cx="3500359" cy="2537343"/>
          </a:xfrm>
          <a:prstGeom prst="rect">
            <a:avLst/>
          </a:prstGeom>
          <a:noFill/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57818" y="714356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Bulk technology from R. De Oliveira &amp;  O. </a:t>
            </a:r>
            <a:r>
              <a:rPr lang="en-GB" sz="1400" dirty="0" err="1">
                <a:solidFill>
                  <a:srgbClr val="FF0000"/>
                </a:solidFill>
              </a:rPr>
              <a:t>Pizzirusso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8" name="Picture 9" descr="80-DEM2"/>
          <p:cNvPicPr>
            <a:picLocks noChangeAspect="1" noChangeArrowheads="1"/>
          </p:cNvPicPr>
          <p:nvPr/>
        </p:nvPicPr>
        <p:blipFill>
          <a:blip r:embed="rId4"/>
          <a:srcRect r="9921" b="9921"/>
          <a:stretch>
            <a:fillRect/>
          </a:stretch>
        </p:blipFill>
        <p:spPr bwMode="auto">
          <a:xfrm>
            <a:off x="8358214" y="714356"/>
            <a:ext cx="409575" cy="409575"/>
          </a:xfrm>
          <a:prstGeom prst="rect">
            <a:avLst/>
          </a:prstGeom>
          <a:noFill/>
        </p:spPr>
      </p:pic>
      <p:pic>
        <p:nvPicPr>
          <p:cNvPr id="9" name="Picture 10" descr="logoTS-1-homep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714356"/>
            <a:ext cx="449262" cy="454025"/>
          </a:xfrm>
          <a:prstGeom prst="rect">
            <a:avLst/>
          </a:prstGeom>
          <a:noFill/>
        </p:spPr>
      </p:pic>
      <p:pic>
        <p:nvPicPr>
          <p:cNvPr id="10" name="Picture 11" descr="CERNLogo"/>
          <p:cNvPicPr>
            <a:picLocks noChangeAspect="1" noChangeArrowheads="1"/>
          </p:cNvPicPr>
          <p:nvPr/>
        </p:nvPicPr>
        <p:blipFill>
          <a:blip r:embed="rId6"/>
          <a:srcRect t="8455" r="82430" b="9946"/>
          <a:stretch>
            <a:fillRect/>
          </a:stretch>
        </p:blipFill>
        <p:spPr bwMode="auto">
          <a:xfrm>
            <a:off x="7715272" y="142852"/>
            <a:ext cx="633413" cy="53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aseline="30000" dirty="0" smtClean="0"/>
              <a:t>55</a:t>
            </a:r>
            <a:r>
              <a:rPr lang="fr-FR" dirty="0" smtClean="0"/>
              <a:t>Fe X-ray test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4157666" cy="485778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Setup</a:t>
            </a:r>
          </a:p>
          <a:p>
            <a:pPr lvl="1"/>
            <a:r>
              <a:rPr lang="fr-FR" dirty="0" smtClean="0"/>
              <a:t>6 x 16 cm2 </a:t>
            </a:r>
            <a:r>
              <a:rPr lang="fr-FR" dirty="0" err="1" smtClean="0"/>
              <a:t>mesh</a:t>
            </a:r>
            <a:endParaRPr lang="fr-FR" dirty="0" smtClean="0"/>
          </a:p>
          <a:p>
            <a:pPr lvl="1"/>
            <a:r>
              <a:rPr lang="fr-FR" dirty="0" smtClean="0"/>
              <a:t>Source </a:t>
            </a:r>
            <a:r>
              <a:rPr lang="fr-FR" dirty="0" err="1" smtClean="0"/>
              <a:t>collimated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1 pad</a:t>
            </a:r>
          </a:p>
          <a:p>
            <a:pPr lvl="1"/>
            <a:r>
              <a:rPr lang="fr-FR" dirty="0" err="1" smtClean="0"/>
              <a:t>Readout</a:t>
            </a:r>
            <a:r>
              <a:rPr lang="fr-FR" dirty="0" smtClean="0"/>
              <a:t> </a:t>
            </a:r>
            <a:r>
              <a:rPr lang="fr-FR" dirty="0" err="1" smtClean="0"/>
              <a:t>mesh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Collection </a:t>
            </a:r>
            <a:r>
              <a:rPr lang="fr-FR" dirty="0" err="1" smtClean="0"/>
              <a:t>efficiency</a:t>
            </a:r>
            <a:endParaRPr lang="fr-FR" dirty="0" smtClean="0"/>
          </a:p>
          <a:p>
            <a:pPr lvl="1"/>
            <a:r>
              <a:rPr lang="fr-FR" dirty="0" smtClean="0"/>
              <a:t>Plateau for </a:t>
            </a:r>
            <a:r>
              <a:rPr lang="fr-FR" dirty="0" err="1" smtClean="0"/>
              <a:t>field</a:t>
            </a:r>
            <a:r>
              <a:rPr lang="fr-FR" dirty="0" smtClean="0"/>
              <a:t> ratios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50</a:t>
            </a:r>
          </a:p>
          <a:p>
            <a:endParaRPr lang="fr-FR" dirty="0" smtClean="0"/>
          </a:p>
          <a:p>
            <a:r>
              <a:rPr lang="fr-FR" dirty="0" err="1" smtClean="0"/>
              <a:t>Gas</a:t>
            </a:r>
            <a:r>
              <a:rPr lang="fr-FR" dirty="0" smtClean="0"/>
              <a:t> gain (assume 230 </a:t>
            </a:r>
            <a:r>
              <a:rPr lang="fr-FR" dirty="0" err="1" smtClean="0"/>
              <a:t>primary</a:t>
            </a:r>
            <a:r>
              <a:rPr lang="fr-FR" dirty="0" smtClean="0"/>
              <a:t> e-)</a:t>
            </a:r>
          </a:p>
          <a:p>
            <a:pPr lvl="1"/>
            <a:r>
              <a:rPr lang="fr-FR" dirty="0" smtClean="0"/>
              <a:t>Gain doubles </a:t>
            </a:r>
            <a:r>
              <a:rPr lang="fr-FR" dirty="0" err="1" smtClean="0"/>
              <a:t>every</a:t>
            </a:r>
            <a:r>
              <a:rPr lang="fr-FR" dirty="0" smtClean="0"/>
              <a:t> 20 V</a:t>
            </a:r>
          </a:p>
          <a:p>
            <a:pPr lvl="1"/>
            <a:r>
              <a:rPr lang="fr-FR" dirty="0" err="1" smtClean="0"/>
              <a:t>Decreases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pressure</a:t>
            </a:r>
          </a:p>
          <a:p>
            <a:pPr lvl="1"/>
            <a:r>
              <a:rPr lang="fr-FR" dirty="0" smtClean="0"/>
              <a:t>Max </a:t>
            </a:r>
            <a:r>
              <a:rPr lang="fr-FR" dirty="0" err="1" smtClean="0"/>
              <a:t>around</a:t>
            </a:r>
            <a:r>
              <a:rPr lang="fr-FR" dirty="0" smtClean="0"/>
              <a:t> 2.10</a:t>
            </a:r>
            <a:r>
              <a:rPr lang="fr-FR" baseline="30000" dirty="0" smtClean="0"/>
              <a:t>4</a:t>
            </a:r>
          </a:p>
          <a:p>
            <a:endParaRPr lang="fr-FR" dirty="0" smtClean="0"/>
          </a:p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5.9 </a:t>
            </a:r>
            <a:r>
              <a:rPr lang="fr-FR" dirty="0" err="1" smtClean="0"/>
              <a:t>keV</a:t>
            </a:r>
            <a:endParaRPr lang="fr-FR" dirty="0" smtClean="0"/>
          </a:p>
          <a:p>
            <a:pPr lvl="1"/>
            <a:r>
              <a:rPr lang="fr-FR" dirty="0" smtClean="0"/>
              <a:t>17 % FWHM</a:t>
            </a:r>
          </a:p>
          <a:p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214942" y="2392582"/>
          <a:ext cx="3429024" cy="2322302"/>
        </p:xfrm>
        <a:graphic>
          <a:graphicData uri="http://schemas.openxmlformats.org/presentationml/2006/ole">
            <p:oleObj spid="_x0000_s25602" name="Acrobat Document" r:id="rId3" imgW="5400675" imgH="3657457" progId="AcroExch.Document.7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252336" y="142852"/>
          <a:ext cx="3377324" cy="2287289"/>
        </p:xfrm>
        <a:graphic>
          <a:graphicData uri="http://schemas.openxmlformats.org/presentationml/2006/ole">
            <p:oleObj spid="_x0000_s25603" name="Acrobat Document" r:id="rId4" imgW="5400675" imgH="3657457" progId="AcroExch.Document.7">
              <p:embed/>
            </p:oleObj>
          </a:graphicData>
        </a:graphic>
      </p:graphicFrame>
      <p:grpSp>
        <p:nvGrpSpPr>
          <p:cNvPr id="19" name="Groupe 18"/>
          <p:cNvGrpSpPr/>
          <p:nvPr/>
        </p:nvGrpSpPr>
        <p:grpSpPr>
          <a:xfrm>
            <a:off x="5121478" y="4792249"/>
            <a:ext cx="3746002" cy="1994337"/>
            <a:chOff x="5121478" y="4792249"/>
            <a:chExt cx="3746002" cy="1994337"/>
          </a:xfrm>
        </p:grpSpPr>
        <p:pic>
          <p:nvPicPr>
            <p:cNvPr id="12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 l="2191" t="847" r="813" b="5734"/>
            <a:stretch>
              <a:fillRect/>
            </a:stretch>
          </p:blipFill>
          <p:spPr bwMode="auto">
            <a:xfrm>
              <a:off x="5429256" y="4792249"/>
              <a:ext cx="3286148" cy="17538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5643570" y="5000635"/>
              <a:ext cx="2740364" cy="13791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6269598" y="4857760"/>
              <a:ext cx="2374368" cy="33855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eaLnBrk="1" fontAlgn="base" hangingPunct="1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GB" sz="1600" dirty="0" smtClean="0">
                  <a:solidFill>
                    <a:srgbClr val="FF0000"/>
                  </a:solidFill>
                </a:rPr>
                <a:t>Slope yields -2 </a:t>
              </a:r>
              <a:r>
                <a:rPr lang="en-GB" sz="1600" dirty="0" err="1">
                  <a:solidFill>
                    <a:srgbClr val="FF0000"/>
                  </a:solidFill>
                </a:rPr>
                <a:t>fC</a:t>
              </a:r>
              <a:r>
                <a:rPr lang="en-GB" sz="1600" dirty="0">
                  <a:solidFill>
                    <a:srgbClr val="FF0000"/>
                  </a:solidFill>
                </a:rPr>
                <a:t>/mbar</a:t>
              </a:r>
              <a:endParaRPr lang="en-GB" sz="1600" dirty="0">
                <a:solidFill>
                  <a:srgbClr val="FF0000"/>
                </a:solidFill>
                <a:sym typeface="ZapfDingbats" pitchFamily="82" charset="2"/>
              </a:endParaRPr>
            </a:p>
          </p:txBody>
        </p:sp>
        <p:sp>
          <p:nvSpPr>
            <p:cNvPr id="16" name="Rectangle 38"/>
            <p:cNvSpPr>
              <a:spLocks noChangeArrowheads="1"/>
            </p:cNvSpPr>
            <p:nvPr/>
          </p:nvSpPr>
          <p:spPr bwMode="auto">
            <a:xfrm rot="16200000">
              <a:off x="4684500" y="5613392"/>
              <a:ext cx="11817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dirty="0" smtClean="0"/>
                <a:t>ADC </a:t>
              </a:r>
              <a:r>
                <a:rPr lang="fr-FR" sz="1400" dirty="0" err="1" smtClean="0"/>
                <a:t>Counts</a:t>
              </a:r>
              <a:endParaRPr lang="en-GB" sz="1400" dirty="0"/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7390794" y="6478809"/>
              <a:ext cx="14766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/>
                <a:t>Pressure (mbar)</a:t>
              </a:r>
              <a:endParaRPr lang="en-GB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/>
          <a:lstStyle/>
          <a:p>
            <a:r>
              <a:rPr lang="fr-FR" dirty="0" err="1" smtClean="0"/>
              <a:t>Beam</a:t>
            </a:r>
            <a:r>
              <a:rPr lang="fr-FR" dirty="0" smtClean="0"/>
              <a:t> test setup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4714908" cy="5357826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/>
              <a:t>Trigger: 3 </a:t>
            </a:r>
            <a:r>
              <a:rPr lang="en-GB" sz="2400" dirty="0" err="1" smtClean="0"/>
              <a:t>scintillators</a:t>
            </a:r>
            <a:endParaRPr lang="en-GB" sz="2400" dirty="0" smtClean="0"/>
          </a:p>
          <a:p>
            <a:r>
              <a:rPr lang="en-GB" sz="2400" dirty="0" smtClean="0"/>
              <a:t>3 </a:t>
            </a:r>
            <a:r>
              <a:rPr lang="en-GB" sz="2400" dirty="0" err="1" smtClean="0"/>
              <a:t>Micromegas</a:t>
            </a:r>
            <a:r>
              <a:rPr lang="en-GB" sz="2400" dirty="0" smtClean="0"/>
              <a:t>   6x16 pads</a:t>
            </a:r>
          </a:p>
          <a:p>
            <a:r>
              <a:rPr lang="en-GB" sz="2400" dirty="0" smtClean="0"/>
              <a:t>1 </a:t>
            </a:r>
            <a:r>
              <a:rPr lang="en-GB" sz="2400" dirty="0" err="1" smtClean="0"/>
              <a:t>Micromegas</a:t>
            </a:r>
            <a:r>
              <a:rPr lang="en-GB" sz="2400" dirty="0" smtClean="0"/>
              <a:t> 12x32 pads</a:t>
            </a:r>
          </a:p>
          <a:p>
            <a:r>
              <a:rPr lang="en-GB" sz="2400" dirty="0" smtClean="0"/>
              <a:t>Steel absorber option</a:t>
            </a:r>
            <a:endParaRPr lang="fr-FR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GASSIPLEX readout</a:t>
            </a:r>
          </a:p>
          <a:p>
            <a:pPr lvl="1"/>
            <a:r>
              <a:rPr lang="en-GB" sz="2200" dirty="0" smtClean="0"/>
              <a:t>VME modules (ADC) + CENTAURE</a:t>
            </a:r>
          </a:p>
          <a:p>
            <a:endParaRPr lang="en-GB" sz="2400" dirty="0" smtClean="0"/>
          </a:p>
          <a:p>
            <a:r>
              <a:rPr lang="en-GB" sz="2400" dirty="0" smtClean="0"/>
              <a:t>C</a:t>
            </a:r>
            <a:r>
              <a:rPr lang="en-US" dirty="0" err="1" smtClean="0"/>
              <a:t>characterisation</a:t>
            </a:r>
            <a:r>
              <a:rPr lang="en-US" dirty="0" smtClean="0"/>
              <a:t> of the prototypes</a:t>
            </a:r>
          </a:p>
          <a:p>
            <a:pPr lvl="1"/>
            <a:r>
              <a:rPr lang="en-US" dirty="0" smtClean="0"/>
              <a:t>efficiency and multiplicity</a:t>
            </a:r>
          </a:p>
          <a:p>
            <a:pPr lvl="1"/>
            <a:r>
              <a:rPr lang="en-US" dirty="0" smtClean="0"/>
              <a:t>response uniformity</a:t>
            </a:r>
          </a:p>
          <a:p>
            <a:pPr lvl="1"/>
            <a:r>
              <a:rPr lang="en-US" dirty="0" smtClean="0"/>
              <a:t>X-talk studies</a:t>
            </a:r>
          </a:p>
          <a:p>
            <a:pPr lvl="1"/>
            <a:r>
              <a:rPr lang="en-US" dirty="0" err="1" smtClean="0"/>
              <a:t>behaviour</a:t>
            </a:r>
            <a:r>
              <a:rPr lang="en-US" dirty="0" smtClean="0"/>
              <a:t> in </a:t>
            </a:r>
            <a:r>
              <a:rPr lang="en-US" dirty="0" err="1" smtClean="0"/>
              <a:t>hadronic</a:t>
            </a:r>
            <a:r>
              <a:rPr lang="en-US" dirty="0" smtClean="0"/>
              <a:t> shower</a:t>
            </a:r>
          </a:p>
          <a:p>
            <a:endParaRPr lang="en-GB" sz="2400" dirty="0" smtClean="0"/>
          </a:p>
          <a:p>
            <a:r>
              <a:rPr lang="en-GB" sz="2400" dirty="0" smtClean="0"/>
              <a:t>Aug  &amp; Nov 2008 at CERN PS and SPS</a:t>
            </a:r>
          </a:p>
          <a:p>
            <a:pPr lvl="1"/>
            <a:r>
              <a:rPr lang="en-GB" sz="2500" dirty="0" smtClean="0"/>
              <a:t>400.10</a:t>
            </a:r>
            <a:r>
              <a:rPr lang="en-GB" sz="2500" baseline="30000" dirty="0" smtClean="0"/>
              <a:t>3</a:t>
            </a:r>
            <a:r>
              <a:rPr lang="en-GB" sz="2500" dirty="0" smtClean="0"/>
              <a:t> </a:t>
            </a:r>
            <a:r>
              <a:rPr lang="en-GB" sz="2500" dirty="0" err="1" smtClean="0"/>
              <a:t>Pions</a:t>
            </a:r>
            <a:r>
              <a:rPr lang="en-GB" sz="2500" dirty="0" smtClean="0"/>
              <a:t> and </a:t>
            </a:r>
            <a:r>
              <a:rPr lang="en-GB" sz="2500" dirty="0" err="1" smtClean="0"/>
              <a:t>Muons</a:t>
            </a:r>
            <a:r>
              <a:rPr lang="en-GB" sz="2500" dirty="0" smtClean="0"/>
              <a:t> of 200 </a:t>
            </a:r>
            <a:r>
              <a:rPr lang="en-GB" sz="2500" dirty="0" err="1" smtClean="0"/>
              <a:t>GeV</a:t>
            </a:r>
            <a:endParaRPr lang="fr-FR" sz="2500" dirty="0" smtClean="0"/>
          </a:p>
          <a:p>
            <a:pPr lvl="1"/>
            <a:r>
              <a:rPr lang="en-GB" sz="2500" dirty="0" smtClean="0"/>
              <a:t>250.10</a:t>
            </a:r>
            <a:r>
              <a:rPr lang="en-GB" sz="2500" baseline="30000" dirty="0" smtClean="0"/>
              <a:t>3</a:t>
            </a:r>
            <a:r>
              <a:rPr lang="en-GB" sz="2500" dirty="0" smtClean="0"/>
              <a:t> </a:t>
            </a:r>
            <a:r>
              <a:rPr lang="en-GB" sz="2500" dirty="0" err="1" smtClean="0"/>
              <a:t>Pions</a:t>
            </a:r>
            <a:r>
              <a:rPr lang="en-GB" sz="2500" dirty="0" smtClean="0"/>
              <a:t> with 1 steel block + absorbers</a:t>
            </a:r>
          </a:p>
          <a:p>
            <a:pPr lvl="1"/>
            <a:r>
              <a:rPr lang="en-GB" sz="2500" dirty="0" smtClean="0"/>
              <a:t>200.10</a:t>
            </a:r>
            <a:r>
              <a:rPr lang="en-GB" sz="2500" baseline="30000" dirty="0" smtClean="0"/>
              <a:t>3</a:t>
            </a:r>
            <a:r>
              <a:rPr lang="en-GB" sz="2500" dirty="0" smtClean="0"/>
              <a:t> </a:t>
            </a:r>
            <a:r>
              <a:rPr lang="en-GB" sz="2500" dirty="0" err="1" smtClean="0"/>
              <a:t>Pions</a:t>
            </a:r>
            <a:r>
              <a:rPr lang="en-GB" sz="2500" dirty="0" smtClean="0"/>
              <a:t> of 7 </a:t>
            </a:r>
            <a:r>
              <a:rPr lang="en-GB" sz="2500" dirty="0" err="1" smtClean="0"/>
              <a:t>GeV</a:t>
            </a:r>
            <a:endParaRPr lang="en-GB" sz="2500" dirty="0" smtClean="0"/>
          </a:p>
          <a:p>
            <a:endParaRPr lang="en-GB" sz="2400" dirty="0" smtClean="0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0B205-3984-46F8-A31F-DD10BEA33E33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4714876" y="3500438"/>
            <a:ext cx="4214842" cy="3038496"/>
            <a:chOff x="2234" y="1468"/>
            <a:chExt cx="3446" cy="2585"/>
          </a:xfrm>
        </p:grpSpPr>
        <p:pic>
          <p:nvPicPr>
            <p:cNvPr id="16" name="Picture 13" descr="IMG_238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4" y="1468"/>
              <a:ext cx="3446" cy="2585"/>
            </a:xfrm>
            <a:prstGeom prst="rect">
              <a:avLst/>
            </a:prstGeom>
            <a:noFill/>
          </p:spPr>
        </p:pic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11188271" flipH="1">
              <a:off x="3581" y="3245"/>
              <a:ext cx="823" cy="91"/>
            </a:xfrm>
            <a:prstGeom prst="parallelogram">
              <a:avLst>
                <a:gd name="adj" fmla="val 173594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929190" y="346063"/>
            <a:ext cx="3964013" cy="3011499"/>
            <a:chOff x="4679953" y="1857364"/>
            <a:chExt cx="3964013" cy="3011499"/>
          </a:xfrm>
        </p:grpSpPr>
        <p:pic>
          <p:nvPicPr>
            <p:cNvPr id="26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9953" y="1945500"/>
              <a:ext cx="3964013" cy="29233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4714876" y="1857364"/>
              <a:ext cx="3098819" cy="43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tIns="108000" bIns="108000"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</a:rPr>
                <a:t>T9 line at PS-CERN (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Nov. 2008)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Signal distribution on </a:t>
            </a:r>
            <a:r>
              <a:rPr lang="fr-FR" dirty="0" err="1" smtClean="0"/>
              <a:t>each</a:t>
            </a:r>
            <a:r>
              <a:rPr lang="fr-FR" dirty="0" smtClean="0"/>
              <a:t> pad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514856" cy="190976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Select </a:t>
            </a:r>
            <a:r>
              <a:rPr lang="fr-FR" dirty="0" err="1" smtClean="0"/>
              <a:t>event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one and </a:t>
            </a:r>
            <a:r>
              <a:rPr lang="fr-FR" dirty="0" err="1" smtClean="0"/>
              <a:t>only</a:t>
            </a:r>
            <a:r>
              <a:rPr lang="fr-FR" dirty="0" smtClean="0"/>
              <a:t> one hit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endParaRPr lang="fr-FR" dirty="0" smtClean="0"/>
          </a:p>
          <a:p>
            <a:pPr lvl="1"/>
            <a:r>
              <a:rPr lang="fr-FR" dirty="0" err="1" smtClean="0"/>
              <a:t>Insure</a:t>
            </a:r>
            <a:r>
              <a:rPr lang="fr-FR" dirty="0" smtClean="0"/>
              <a:t> all charge </a:t>
            </a:r>
            <a:r>
              <a:rPr lang="fr-FR" dirty="0" err="1" smtClean="0"/>
              <a:t>collected</a:t>
            </a:r>
            <a:r>
              <a:rPr lang="fr-FR" dirty="0" smtClean="0"/>
              <a:t> on one pad</a:t>
            </a:r>
          </a:p>
          <a:p>
            <a:pPr lvl="1"/>
            <a:r>
              <a:rPr lang="fr-FR" dirty="0" smtClean="0"/>
              <a:t>Hit if ADC &gt; 27 </a:t>
            </a:r>
            <a:r>
              <a:rPr lang="fr-FR" dirty="0" err="1" smtClean="0"/>
              <a:t>counts</a:t>
            </a:r>
            <a:endParaRPr lang="fr-FR" dirty="0" smtClean="0"/>
          </a:p>
          <a:p>
            <a:r>
              <a:rPr lang="fr-FR" dirty="0" smtClean="0"/>
              <a:t>Landau distribution MPV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45 </a:t>
            </a:r>
            <a:r>
              <a:rPr lang="fr-FR" dirty="0" err="1" smtClean="0"/>
              <a:t>fC</a:t>
            </a:r>
            <a:endParaRPr lang="fr-FR" dirty="0" smtClean="0"/>
          </a:p>
          <a:p>
            <a:pPr lvl="1"/>
            <a:r>
              <a:rPr lang="fr-FR" dirty="0" smtClean="0"/>
              <a:t>Shows variations of 10% RMS over all pads</a:t>
            </a:r>
          </a:p>
          <a:p>
            <a:endParaRPr lang="fr-FR" dirty="0" smtClean="0"/>
          </a:p>
          <a:p>
            <a:endParaRPr lang="en-US" dirty="0"/>
          </a:p>
        </p:txBody>
      </p:sp>
      <p:grpSp>
        <p:nvGrpSpPr>
          <p:cNvPr id="20" name="Group 103"/>
          <p:cNvGrpSpPr>
            <a:grpSpLocks/>
          </p:cNvGrpSpPr>
          <p:nvPr/>
        </p:nvGrpSpPr>
        <p:grpSpPr bwMode="auto">
          <a:xfrm>
            <a:off x="5500694" y="1500100"/>
            <a:ext cx="3358248" cy="2143214"/>
            <a:chOff x="4615" y="744"/>
            <a:chExt cx="1621" cy="966"/>
          </a:xfrm>
        </p:grpSpPr>
        <p:pic>
          <p:nvPicPr>
            <p:cNvPr id="21" name="Picture 97"/>
            <p:cNvPicPr>
              <a:picLocks noChangeAspect="1" noChangeArrowheads="1"/>
            </p:cNvPicPr>
            <p:nvPr/>
          </p:nvPicPr>
          <p:blipFill>
            <a:blip r:embed="rId2"/>
            <a:srcRect l="59489" t="34872" r="7031" b="40184"/>
            <a:stretch>
              <a:fillRect/>
            </a:stretch>
          </p:blipFill>
          <p:spPr bwMode="auto">
            <a:xfrm>
              <a:off x="4615" y="744"/>
              <a:ext cx="1621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98"/>
            <p:cNvSpPr txBox="1">
              <a:spLocks noChangeArrowheads="1"/>
            </p:cNvSpPr>
            <p:nvPr/>
          </p:nvSpPr>
          <p:spPr bwMode="auto">
            <a:xfrm>
              <a:off x="5138" y="1482"/>
              <a:ext cx="10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platinum events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71472" y="3433906"/>
            <a:ext cx="4605942" cy="3066928"/>
            <a:chOff x="785786" y="3433906"/>
            <a:chExt cx="4605942" cy="3066928"/>
          </a:xfrm>
        </p:grpSpPr>
        <p:pic>
          <p:nvPicPr>
            <p:cNvPr id="27" name="Picture 4" descr="Z:\MicroMegas\TB2008\Analysis\SingleChan103P27Fit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8979" y="3433906"/>
              <a:ext cx="4522749" cy="3066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Connecteur droit avec flèche 28"/>
            <p:cNvCxnSpPr>
              <a:cxnSpLocks noChangeShapeType="1"/>
            </p:cNvCxnSpPr>
            <p:nvPr/>
          </p:nvCxnSpPr>
          <p:spPr bwMode="auto">
            <a:xfrm flipH="1">
              <a:off x="1714480" y="4933963"/>
              <a:ext cx="1006475" cy="42386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0" name="ZoneTexte 14"/>
            <p:cNvSpPr txBox="1">
              <a:spLocks noChangeArrowheads="1"/>
            </p:cNvSpPr>
            <p:nvPr/>
          </p:nvSpPr>
          <p:spPr bwMode="auto">
            <a:xfrm>
              <a:off x="2714612" y="4702742"/>
              <a:ext cx="1511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base" hangingPunct="1"/>
              <a:r>
                <a:rPr lang="fr-FR" sz="1800" b="1" dirty="0" smtClean="0">
                  <a:solidFill>
                    <a:srgbClr val="FF0000"/>
                  </a:solidFill>
                  <a:cs typeface="Arial" charset="0"/>
                </a:rPr>
                <a:t>MPV </a:t>
              </a:r>
              <a:r>
                <a:rPr lang="fr-FR" sz="1800" b="1" dirty="0">
                  <a:solidFill>
                    <a:srgbClr val="FF0000"/>
                  </a:solidFill>
                  <a:cs typeface="Arial" charset="0"/>
                </a:rPr>
                <a:t>~ </a:t>
              </a:r>
              <a:r>
                <a:rPr lang="fr-FR" sz="1800" b="1" dirty="0">
                  <a:solidFill>
                    <a:srgbClr val="FF0000"/>
                  </a:solidFill>
                </a:rPr>
                <a:t>45 </a:t>
              </a:r>
              <a:r>
                <a:rPr lang="fr-FR" sz="1800" b="1" dirty="0" err="1">
                  <a:solidFill>
                    <a:srgbClr val="FF0000"/>
                  </a:solidFill>
                </a:rPr>
                <a:t>fC</a:t>
              </a:r>
              <a:endParaRPr lang="fr-FR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ZoneTexte 9"/>
            <p:cNvSpPr txBox="1">
              <a:spLocks noChangeArrowheads="1"/>
            </p:cNvSpPr>
            <p:nvPr/>
          </p:nvSpPr>
          <p:spPr bwMode="auto">
            <a:xfrm rot="16200000">
              <a:off x="601922" y="4231891"/>
              <a:ext cx="644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base" hangingPunct="1"/>
              <a:r>
                <a:rPr lang="fr-FR" sz="1200" dirty="0" smtClean="0"/>
                <a:t>entries</a:t>
              </a:r>
              <a:endParaRPr lang="fr-FR" sz="1200" dirty="0"/>
            </a:p>
          </p:txBody>
        </p:sp>
        <p:sp>
          <p:nvSpPr>
            <p:cNvPr id="32" name="Text Box 83"/>
            <p:cNvSpPr txBox="1">
              <a:spLocks noChangeArrowheads="1"/>
            </p:cNvSpPr>
            <p:nvPr/>
          </p:nvSpPr>
          <p:spPr bwMode="auto">
            <a:xfrm>
              <a:off x="1571604" y="3910018"/>
              <a:ext cx="10906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400" b="1" dirty="0"/>
                <a:t>all triggers</a:t>
              </a:r>
              <a:endParaRPr lang="en-GB" sz="1400" b="1" dirty="0"/>
            </a:p>
          </p:txBody>
        </p:sp>
        <p:sp>
          <p:nvSpPr>
            <p:cNvPr id="33" name="ZoneTexte 9"/>
            <p:cNvSpPr txBox="1">
              <a:spLocks noChangeArrowheads="1"/>
            </p:cNvSpPr>
            <p:nvPr/>
          </p:nvSpPr>
          <p:spPr bwMode="auto">
            <a:xfrm>
              <a:off x="3855834" y="6215082"/>
              <a:ext cx="10038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base" hangingPunct="1"/>
              <a:r>
                <a:rPr lang="fr-FR" sz="1200" dirty="0" smtClean="0"/>
                <a:t>ADC </a:t>
              </a:r>
              <a:r>
                <a:rPr lang="fr-FR" sz="1200" dirty="0" err="1" smtClean="0"/>
                <a:t>counts</a:t>
              </a:r>
              <a:endParaRPr lang="fr-FR" sz="1200" dirty="0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5351181" y="3959009"/>
            <a:ext cx="3631836" cy="2524661"/>
            <a:chOff x="5351181" y="3959009"/>
            <a:chExt cx="3631836" cy="2524661"/>
          </a:xfrm>
        </p:grpSpPr>
        <p:pic>
          <p:nvPicPr>
            <p:cNvPr id="44" name="Image 43" descr="Z:\MicroMegas\TB2008\NOV-Analysis\MPV&amp;Pedestals\MPVhistoMIXnofit.jpg"/>
            <p:cNvPicPr/>
            <p:nvPr/>
          </p:nvPicPr>
          <p:blipFill>
            <a:blip r:embed="rId4"/>
            <a:srcRect l="1629" t="6406" r="7059"/>
            <a:stretch>
              <a:fillRect/>
            </a:stretch>
          </p:blipFill>
          <p:spPr bwMode="auto">
            <a:xfrm>
              <a:off x="5351181" y="3959009"/>
              <a:ext cx="3631836" cy="2524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e 44"/>
            <p:cNvGrpSpPr/>
            <p:nvPr/>
          </p:nvGrpSpPr>
          <p:grpSpPr>
            <a:xfrm>
              <a:off x="5857884" y="4088319"/>
              <a:ext cx="1239163" cy="769441"/>
              <a:chOff x="3000364" y="428604"/>
              <a:chExt cx="1239163" cy="769441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3000364" y="571480"/>
                <a:ext cx="35719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3000364" y="714356"/>
                <a:ext cx="35719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3000364" y="857232"/>
                <a:ext cx="357190" cy="1588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3000364" y="1001696"/>
                <a:ext cx="357190" cy="1588"/>
              </a:xfrm>
              <a:prstGeom prst="line">
                <a:avLst/>
              </a:prstGeom>
              <a:ln>
                <a:solidFill>
                  <a:srgbClr val="E600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34"/>
              <p:cNvSpPr txBox="1"/>
              <p:nvPr/>
            </p:nvSpPr>
            <p:spPr>
              <a:xfrm>
                <a:off x="3357554" y="428604"/>
                <a:ext cx="88197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fr-FR" sz="1100" smtClean="0"/>
                  <a:t>Chamber 0</a:t>
                </a:r>
              </a:p>
              <a:p>
                <a:r>
                  <a:rPr lang="fr-FR" sz="1100" smtClean="0"/>
                  <a:t>Chamber 1</a:t>
                </a:r>
              </a:p>
              <a:p>
                <a:r>
                  <a:rPr lang="fr-FR" sz="1100" smtClean="0"/>
                  <a:t>Chamber 2</a:t>
                </a:r>
              </a:p>
              <a:p>
                <a:r>
                  <a:rPr lang="fr-FR" sz="1100" smtClean="0"/>
                  <a:t>Chamber 3</a:t>
                </a:r>
                <a:endParaRPr lang="fr-FR" sz="11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Efficiency</a:t>
            </a:r>
            <a:r>
              <a:rPr lang="fr-FR" dirty="0" smtClean="0"/>
              <a:t> and </a:t>
            </a:r>
            <a:r>
              <a:rPr lang="fr-FR" dirty="0" err="1" smtClean="0"/>
              <a:t>multiplicity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943484" cy="2409828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Require</a:t>
            </a:r>
            <a:r>
              <a:rPr lang="fr-FR" dirty="0" smtClean="0"/>
              <a:t> one and </a:t>
            </a:r>
            <a:r>
              <a:rPr lang="fr-FR" dirty="0" err="1" smtClean="0"/>
              <a:t>only</a:t>
            </a:r>
            <a:r>
              <a:rPr lang="fr-FR" dirty="0" smtClean="0"/>
              <a:t> one </a:t>
            </a:r>
            <a:r>
              <a:rPr lang="fr-FR" dirty="0" err="1" smtClean="0"/>
              <a:t>safe</a:t>
            </a:r>
            <a:r>
              <a:rPr lang="fr-FR" dirty="0" smtClean="0"/>
              <a:t> hit in </a:t>
            </a:r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chambers</a:t>
            </a:r>
            <a:endParaRPr lang="fr-FR" dirty="0" smtClean="0"/>
          </a:p>
          <a:p>
            <a:pPr lvl="1"/>
            <a:r>
              <a:rPr lang="fr-FR" dirty="0" smtClean="0"/>
              <a:t>ADC &gt; 51 </a:t>
            </a:r>
            <a:r>
              <a:rPr lang="fr-FR" dirty="0" err="1" smtClean="0"/>
              <a:t>counts</a:t>
            </a:r>
            <a:r>
              <a:rPr lang="fr-FR" dirty="0" smtClean="0"/>
              <a:t> (5.3 </a:t>
            </a:r>
            <a:r>
              <a:rPr lang="fr-FR" dirty="0" err="1" smtClean="0"/>
              <a:t>fC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Hit position in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  <a:r>
              <a:rPr lang="fr-FR" dirty="0" err="1" smtClean="0"/>
              <a:t>extrapolated</a:t>
            </a:r>
            <a:endParaRPr lang="fr-FR" dirty="0" smtClean="0"/>
          </a:p>
          <a:p>
            <a:pPr lvl="1"/>
            <a:r>
              <a:rPr lang="fr-FR" dirty="0" smtClean="0"/>
              <a:t>Count hit (ADC &gt; 27 </a:t>
            </a:r>
            <a:r>
              <a:rPr lang="fr-FR" dirty="0" err="1" smtClean="0"/>
              <a:t>counts</a:t>
            </a:r>
            <a:r>
              <a:rPr lang="fr-FR" dirty="0" smtClean="0"/>
              <a:t>) in 3x3 pad area</a:t>
            </a:r>
          </a:p>
          <a:p>
            <a:endParaRPr lang="fr-FR" dirty="0" smtClean="0"/>
          </a:p>
          <a:p>
            <a:r>
              <a:rPr lang="fr-FR" dirty="0" err="1" smtClean="0"/>
              <a:t>Efficiency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92 and 99 %</a:t>
            </a:r>
          </a:p>
          <a:p>
            <a:r>
              <a:rPr lang="fr-FR" dirty="0" err="1" smtClean="0"/>
              <a:t>Multiplicity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1.07 and 1.15</a:t>
            </a:r>
          </a:p>
          <a:p>
            <a:endParaRPr lang="en-US" dirty="0"/>
          </a:p>
        </p:txBody>
      </p:sp>
      <p:pic>
        <p:nvPicPr>
          <p:cNvPr id="6" name="Image 5" descr="Z:\MicroMegas\TB2008\NOV-Analysis\efficiencies\efficiencyMapCh1-fullstat-0.png"/>
          <p:cNvPicPr/>
          <p:nvPr/>
        </p:nvPicPr>
        <p:blipFill>
          <a:blip r:embed="rId2"/>
          <a:srcRect l="1580" t="54833" r="49614" b="1469"/>
          <a:stretch>
            <a:fillRect/>
          </a:stretch>
        </p:blipFill>
        <p:spPr bwMode="auto">
          <a:xfrm>
            <a:off x="571472" y="4323044"/>
            <a:ext cx="3891763" cy="224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000100" y="4429132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Efficiency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map</a:t>
            </a:r>
            <a:r>
              <a:rPr lang="fr-FR" sz="1400" i="1" dirty="0" smtClean="0"/>
              <a:t> of one </a:t>
            </a:r>
            <a:r>
              <a:rPr lang="fr-FR" sz="1400" i="1" dirty="0" err="1" smtClean="0"/>
              <a:t>chamber</a:t>
            </a:r>
            <a:endParaRPr lang="en-US" sz="1400" i="1" dirty="0"/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715008" y="1500174"/>
            <a:ext cx="3213258" cy="1960563"/>
            <a:chOff x="4151" y="674"/>
            <a:chExt cx="1602" cy="995"/>
          </a:xfrm>
        </p:grpSpPr>
        <p:pic>
          <p:nvPicPr>
            <p:cNvPr id="15" name="Picture 5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1" y="674"/>
              <a:ext cx="1602" cy="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43"/>
            <p:cNvSpPr txBox="1">
              <a:spLocks noChangeArrowheads="1"/>
            </p:cNvSpPr>
            <p:nvPr/>
          </p:nvSpPr>
          <p:spPr bwMode="auto">
            <a:xfrm>
              <a:off x="4726" y="1441"/>
              <a:ext cx="7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gold events</a:t>
              </a:r>
            </a:p>
          </p:txBody>
        </p:sp>
      </p:grp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/>
          <a:srcRect r="27437"/>
          <a:stretch>
            <a:fillRect/>
          </a:stretch>
        </p:blipFill>
        <p:spPr bwMode="auto">
          <a:xfrm>
            <a:off x="4929190" y="3521616"/>
            <a:ext cx="3929090" cy="31220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6429389" y="407194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bg1"/>
                </a:solidFill>
              </a:rPr>
              <a:t>Hit </a:t>
            </a:r>
            <a:r>
              <a:rPr lang="fr-FR" sz="1600" i="1" dirty="0" err="1" smtClean="0">
                <a:solidFill>
                  <a:schemeClr val="bg1"/>
                </a:solidFill>
              </a:rPr>
              <a:t>multiplicity</a:t>
            </a:r>
            <a:r>
              <a:rPr lang="fr-FR" sz="1600" i="1" dirty="0" smtClean="0">
                <a:solidFill>
                  <a:schemeClr val="bg1"/>
                </a:solidFill>
              </a:rPr>
              <a:t> distributions of 2 </a:t>
            </a:r>
            <a:r>
              <a:rPr lang="fr-FR" sz="1600" i="1" dirty="0" err="1" smtClean="0">
                <a:solidFill>
                  <a:schemeClr val="bg1"/>
                </a:solidFill>
              </a:rPr>
              <a:t>chambers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txBody>
          <a:bodyPr/>
          <a:lstStyle/>
          <a:p>
            <a:r>
              <a:rPr lang="fr-FR" dirty="0" err="1" smtClean="0"/>
              <a:t>Micromegas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Digital </a:t>
            </a:r>
            <a:r>
              <a:rPr lang="fr-FR" dirty="0" err="1" smtClean="0"/>
              <a:t>readout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79BF3-24A6-4750-AE05-1AA372DB2E4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914400" y="1285860"/>
            <a:ext cx="7772400" cy="162401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dirty="0" smtClean="0"/>
              <a:t>PCB with DIRAC1 64 channels ASIC (R. </a:t>
            </a:r>
            <a:r>
              <a:rPr lang="en-GB" dirty="0" err="1" smtClean="0"/>
              <a:t>Gaglione</a:t>
            </a:r>
            <a:r>
              <a:rPr lang="en-GB" dirty="0" smtClean="0"/>
              <a:t>, IPNL)</a:t>
            </a:r>
          </a:p>
          <a:p>
            <a:pPr lvl="1"/>
            <a:r>
              <a:rPr lang="en-GB" dirty="0" smtClean="0"/>
              <a:t>Digital link to DAQ (possibility to chain detectors)</a:t>
            </a:r>
            <a:endParaRPr lang="fr-FR" dirty="0" smtClean="0"/>
          </a:p>
          <a:p>
            <a:pPr lvl="1"/>
            <a:r>
              <a:rPr lang="en-GB" dirty="0" smtClean="0"/>
              <a:t>3 thresholds and 2 gains (RPC and </a:t>
            </a:r>
            <a:r>
              <a:rPr lang="en-GB" dirty="0" err="1" smtClean="0"/>
              <a:t>Micromegas</a:t>
            </a:r>
            <a:r>
              <a:rPr lang="en-GB" dirty="0" smtClean="0"/>
              <a:t> modes)</a:t>
            </a:r>
          </a:p>
          <a:p>
            <a:pPr lvl="1"/>
            <a:r>
              <a:rPr lang="en-GB" dirty="0" smtClean="0"/>
              <a:t>Synchronous architecture</a:t>
            </a:r>
          </a:p>
          <a:p>
            <a:pPr lvl="0"/>
            <a:r>
              <a:rPr lang="en-GB" dirty="0" smtClean="0">
                <a:solidFill>
                  <a:srgbClr val="0070C0"/>
                </a:solidFill>
              </a:rPr>
              <a:t>First operational Bulk </a:t>
            </a:r>
            <a:r>
              <a:rPr lang="en-GB" dirty="0" err="1" smtClean="0">
                <a:solidFill>
                  <a:srgbClr val="0070C0"/>
                </a:solidFill>
              </a:rPr>
              <a:t>Micromegas</a:t>
            </a:r>
            <a:r>
              <a:rPr lang="en-GB" dirty="0" smtClean="0">
                <a:solidFill>
                  <a:srgbClr val="0070C0"/>
                </a:solidFill>
              </a:rPr>
              <a:t> with embedded readout electronics !</a:t>
            </a:r>
          </a:p>
          <a:p>
            <a:endParaRPr lang="en-US" dirty="0"/>
          </a:p>
        </p:txBody>
      </p:sp>
      <p:sp>
        <p:nvSpPr>
          <p:cNvPr id="5" name="Espace réservé du numéro de diapositive 4"/>
          <p:cNvSpPr txBox="1">
            <a:spLocks/>
          </p:cNvSpPr>
          <p:nvPr/>
        </p:nvSpPr>
        <p:spPr>
          <a:xfrm>
            <a:off x="146304" y="6257948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0B205-3984-46F8-A31F-DD10BEA33E33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9" descr="80-DEM2"/>
          <p:cNvPicPr>
            <a:picLocks noChangeAspect="1" noChangeArrowheads="1"/>
          </p:cNvPicPr>
          <p:nvPr/>
        </p:nvPicPr>
        <p:blipFill>
          <a:blip r:embed="rId2"/>
          <a:srcRect r="9921" b="9921"/>
          <a:stretch>
            <a:fillRect/>
          </a:stretch>
        </p:blipFill>
        <p:spPr bwMode="auto">
          <a:xfrm>
            <a:off x="8591581" y="2876549"/>
            <a:ext cx="409575" cy="409575"/>
          </a:xfrm>
          <a:prstGeom prst="rect">
            <a:avLst/>
          </a:prstGeom>
          <a:noFill/>
        </p:spPr>
      </p:pic>
      <p:pic>
        <p:nvPicPr>
          <p:cNvPr id="7" name="Picture 20" descr="logoTS-1-home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720" y="2857496"/>
            <a:ext cx="449262" cy="454025"/>
          </a:xfrm>
          <a:prstGeom prst="rect">
            <a:avLst/>
          </a:prstGeom>
          <a:noFill/>
        </p:spPr>
      </p:pic>
      <p:pic>
        <p:nvPicPr>
          <p:cNvPr id="8" name="Picture 21" descr="CERNLogo"/>
          <p:cNvPicPr>
            <a:picLocks noChangeAspect="1" noChangeArrowheads="1"/>
          </p:cNvPicPr>
          <p:nvPr/>
        </p:nvPicPr>
        <p:blipFill>
          <a:blip r:embed="rId4"/>
          <a:srcRect r="82381"/>
          <a:stretch>
            <a:fillRect/>
          </a:stretch>
        </p:blipFill>
        <p:spPr bwMode="auto">
          <a:xfrm>
            <a:off x="7358082" y="2776538"/>
            <a:ext cx="704850" cy="723900"/>
          </a:xfrm>
          <a:prstGeom prst="rect">
            <a:avLst/>
          </a:prstGeom>
          <a:noFill/>
        </p:spPr>
      </p:pic>
      <p:pic>
        <p:nvPicPr>
          <p:cNvPr id="10" name="Picture 3" descr="000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72" y="3371879"/>
            <a:ext cx="2483516" cy="2986079"/>
          </a:xfrm>
          <a:prstGeom prst="rect">
            <a:avLst/>
          </a:prstGeom>
          <a:noFill/>
        </p:spPr>
      </p:pic>
      <p:pic>
        <p:nvPicPr>
          <p:cNvPr id="11" name="Picture 5" descr="dscn01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1887" y="3330604"/>
            <a:ext cx="2489376" cy="2986079"/>
          </a:xfrm>
          <a:prstGeom prst="rect">
            <a:avLst/>
          </a:prstGeom>
          <a:noFill/>
        </p:spPr>
      </p:pic>
      <p:pic>
        <p:nvPicPr>
          <p:cNvPr id="12" name="Picture 6" descr="dscn0177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>
            <a:off x="3438590" y="3338542"/>
            <a:ext cx="2473259" cy="2986079"/>
          </a:xfrm>
          <a:prstGeom prst="rect">
            <a:avLst/>
          </a:prstGeom>
          <a:noFill/>
        </p:spPr>
      </p:pic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849438" y="5303828"/>
            <a:ext cx="101600" cy="4111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449388" y="5675303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DIRAC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815974" y="5686416"/>
            <a:ext cx="327001" cy="69533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14364" y="6321416"/>
            <a:ext cx="18838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Sparks protections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427413" y="6321416"/>
            <a:ext cx="19976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mask for bulk laying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4999038" y="5845166"/>
            <a:ext cx="301625" cy="5191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226175" y="6321416"/>
            <a:ext cx="1871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70C0"/>
                </a:solidFill>
              </a:rPr>
              <a:t>8x8 pads with bulk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7275513" y="5203816"/>
            <a:ext cx="322262" cy="1155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357554" y="3071810"/>
            <a:ext cx="39036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i="1" dirty="0">
                <a:solidFill>
                  <a:srgbClr val="FF0000"/>
                </a:solidFill>
              </a:rPr>
              <a:t>Bulk from R. De Oliveira &amp;  O. </a:t>
            </a:r>
            <a:r>
              <a:rPr lang="en-GB" sz="1600" i="1" dirty="0" err="1">
                <a:solidFill>
                  <a:srgbClr val="FF0000"/>
                </a:solidFill>
              </a:rPr>
              <a:t>Pizzirusso</a:t>
            </a:r>
            <a:endParaRPr lang="en-GB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2879</TotalTime>
  <Words>987</Words>
  <Application>Microsoft Office PowerPoint</Application>
  <PresentationFormat>Affichage à l'écran (4:3)</PresentationFormat>
  <Paragraphs>280</Paragraphs>
  <Slides>21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Conception personnalisée</vt:lpstr>
      <vt:lpstr>Capitaux</vt:lpstr>
      <vt:lpstr>Acrobat Document</vt:lpstr>
      <vt:lpstr>Micromegas for a DHCAL LAPP, Annecy</vt:lpstr>
      <vt:lpstr>Outline</vt:lpstr>
      <vt:lpstr>Micromegas detectors at LAPP</vt:lpstr>
      <vt:lpstr>Detector layout</vt:lpstr>
      <vt:lpstr>55Fe X-ray test</vt:lpstr>
      <vt:lpstr>Beam test setup</vt:lpstr>
      <vt:lpstr>Signal distribution on each pad</vt:lpstr>
      <vt:lpstr>Efficiency and multiplicity</vt:lpstr>
      <vt:lpstr>Micromegas with Digital readout</vt:lpstr>
      <vt:lpstr>Micromegas with digital readout</vt:lpstr>
      <vt:lpstr>Micromegas with digital readout</vt:lpstr>
      <vt:lpstr>Micromegas with digital readout</vt:lpstr>
      <vt:lpstr>Simulation</vt:lpstr>
      <vt:lpstr>Diapositive 14</vt:lpstr>
      <vt:lpstr>DHCAL with Micromegas</vt:lpstr>
      <vt:lpstr>Diapositive 16</vt:lpstr>
      <vt:lpstr>Energy resolution</vt:lpstr>
      <vt:lpstr>Future 1 m² prototype: 6 Active Sensor Units</vt:lpstr>
      <vt:lpstr>1 m2 prototype status</vt:lpstr>
      <vt:lpstr>Conclusion</vt:lpstr>
      <vt:lpstr>Thanks for your attention</vt:lpstr>
    </vt:vector>
  </TitlesOfParts>
  <Company>CNRS IN2P3 LAPP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orand</dc:creator>
  <cp:lastModifiedBy>Chefdeville</cp:lastModifiedBy>
  <cp:revision>218</cp:revision>
  <dcterms:created xsi:type="dcterms:W3CDTF">2007-11-12T09:58:39Z</dcterms:created>
  <dcterms:modified xsi:type="dcterms:W3CDTF">2009-02-19T16:38:05Z</dcterms:modified>
</cp:coreProperties>
</file>